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1"/>
  </p:notesMasterIdLst>
  <p:sldIdLst>
    <p:sldId id="256" r:id="rId2"/>
    <p:sldId id="1679" r:id="rId3"/>
    <p:sldId id="307" r:id="rId4"/>
    <p:sldId id="1678" r:id="rId5"/>
    <p:sldId id="1688" r:id="rId6"/>
    <p:sldId id="299" r:id="rId7"/>
    <p:sldId id="281" r:id="rId8"/>
    <p:sldId id="282" r:id="rId9"/>
    <p:sldId id="283" r:id="rId10"/>
    <p:sldId id="285" r:id="rId11"/>
    <p:sldId id="284" r:id="rId12"/>
    <p:sldId id="269" r:id="rId13"/>
    <p:sldId id="286" r:id="rId14"/>
    <p:sldId id="287" r:id="rId15"/>
    <p:sldId id="273" r:id="rId16"/>
    <p:sldId id="300" r:id="rId17"/>
    <p:sldId id="302" r:id="rId18"/>
    <p:sldId id="305" r:id="rId19"/>
    <p:sldId id="301" r:id="rId20"/>
    <p:sldId id="303" r:id="rId21"/>
    <p:sldId id="304" r:id="rId22"/>
    <p:sldId id="313" r:id="rId23"/>
    <p:sldId id="264" r:id="rId24"/>
    <p:sldId id="306" r:id="rId25"/>
    <p:sldId id="308" r:id="rId26"/>
    <p:sldId id="310" r:id="rId27"/>
    <p:sldId id="311" r:id="rId28"/>
    <p:sldId id="312" r:id="rId29"/>
    <p:sldId id="1680" r:id="rId30"/>
    <p:sldId id="1681" r:id="rId31"/>
    <p:sldId id="1682" r:id="rId32"/>
    <p:sldId id="1684" r:id="rId33"/>
    <p:sldId id="1685" r:id="rId34"/>
    <p:sldId id="1686" r:id="rId35"/>
    <p:sldId id="1687" r:id="rId36"/>
    <p:sldId id="1689" r:id="rId37"/>
    <p:sldId id="1690" r:id="rId38"/>
    <p:sldId id="1691" r:id="rId39"/>
    <p:sldId id="1692" r:id="rId40"/>
    <p:sldId id="1693" r:id="rId41"/>
    <p:sldId id="1694" r:id="rId42"/>
    <p:sldId id="1695" r:id="rId43"/>
    <p:sldId id="1696" r:id="rId44"/>
    <p:sldId id="1697" r:id="rId45"/>
    <p:sldId id="1698" r:id="rId46"/>
    <p:sldId id="1699" r:id="rId47"/>
    <p:sldId id="1700" r:id="rId48"/>
    <p:sldId id="1701" r:id="rId49"/>
    <p:sldId id="1702" r:id="rId50"/>
    <p:sldId id="1703" r:id="rId51"/>
    <p:sldId id="1704" r:id="rId52"/>
    <p:sldId id="1705" r:id="rId53"/>
    <p:sldId id="1706" r:id="rId54"/>
    <p:sldId id="1707" r:id="rId55"/>
    <p:sldId id="1708" r:id="rId56"/>
    <p:sldId id="1709" r:id="rId57"/>
    <p:sldId id="1710" r:id="rId58"/>
    <p:sldId id="1711" r:id="rId59"/>
    <p:sldId id="1712" r:id="rId60"/>
    <p:sldId id="1713" r:id="rId61"/>
    <p:sldId id="1714" r:id="rId62"/>
    <p:sldId id="1715" r:id="rId63"/>
    <p:sldId id="1716" r:id="rId64"/>
    <p:sldId id="1717" r:id="rId65"/>
    <p:sldId id="1718" r:id="rId66"/>
    <p:sldId id="1719" r:id="rId67"/>
    <p:sldId id="1720" r:id="rId68"/>
    <p:sldId id="1721" r:id="rId69"/>
    <p:sldId id="1722" r:id="rId70"/>
    <p:sldId id="1725" r:id="rId71"/>
    <p:sldId id="1723" r:id="rId72"/>
    <p:sldId id="1724" r:id="rId73"/>
    <p:sldId id="1726" r:id="rId74"/>
    <p:sldId id="1727" r:id="rId75"/>
    <p:sldId id="1728" r:id="rId76"/>
    <p:sldId id="1729" r:id="rId77"/>
    <p:sldId id="1730" r:id="rId78"/>
    <p:sldId id="1731" r:id="rId79"/>
    <p:sldId id="1732" r:id="rId80"/>
    <p:sldId id="1733" r:id="rId81"/>
    <p:sldId id="1734" r:id="rId82"/>
    <p:sldId id="1735" r:id="rId83"/>
    <p:sldId id="1736" r:id="rId84"/>
    <p:sldId id="1737" r:id="rId85"/>
    <p:sldId id="1739" r:id="rId86"/>
    <p:sldId id="1740" r:id="rId87"/>
    <p:sldId id="1741" r:id="rId88"/>
    <p:sldId id="1738" r:id="rId89"/>
    <p:sldId id="1742" r:id="rId90"/>
    <p:sldId id="1743" r:id="rId91"/>
    <p:sldId id="1744" r:id="rId92"/>
    <p:sldId id="1745" r:id="rId93"/>
    <p:sldId id="1748" r:id="rId94"/>
    <p:sldId id="1749" r:id="rId95"/>
    <p:sldId id="1750" r:id="rId96"/>
    <p:sldId id="1751" r:id="rId97"/>
    <p:sldId id="1753" r:id="rId98"/>
    <p:sldId id="1754" r:id="rId99"/>
    <p:sldId id="1755" r:id="rId100"/>
    <p:sldId id="1756" r:id="rId101"/>
    <p:sldId id="1757" r:id="rId102"/>
    <p:sldId id="1752" r:id="rId103"/>
    <p:sldId id="1758" r:id="rId104"/>
    <p:sldId id="1759" r:id="rId105"/>
    <p:sldId id="1760" r:id="rId106"/>
    <p:sldId id="1772" r:id="rId107"/>
    <p:sldId id="1762" r:id="rId108"/>
    <p:sldId id="1763" r:id="rId109"/>
    <p:sldId id="1773" r:id="rId110"/>
    <p:sldId id="1765" r:id="rId111"/>
    <p:sldId id="1766" r:id="rId112"/>
    <p:sldId id="1767" r:id="rId113"/>
    <p:sldId id="1768" r:id="rId114"/>
    <p:sldId id="1770" r:id="rId115"/>
    <p:sldId id="1769" r:id="rId116"/>
    <p:sldId id="1771" r:id="rId117"/>
    <p:sldId id="1778" r:id="rId118"/>
    <p:sldId id="1779" r:id="rId119"/>
    <p:sldId id="1780" r:id="rId120"/>
    <p:sldId id="1781" r:id="rId121"/>
    <p:sldId id="1782" r:id="rId122"/>
    <p:sldId id="1783" r:id="rId123"/>
    <p:sldId id="1784" r:id="rId124"/>
    <p:sldId id="1785" r:id="rId125"/>
    <p:sldId id="1786" r:id="rId126"/>
    <p:sldId id="1787" r:id="rId127"/>
    <p:sldId id="1788" r:id="rId128"/>
    <p:sldId id="1789" r:id="rId129"/>
    <p:sldId id="1790" r:id="rId130"/>
    <p:sldId id="1792" r:id="rId131"/>
    <p:sldId id="1791" r:id="rId132"/>
    <p:sldId id="1793" r:id="rId133"/>
    <p:sldId id="1797" r:id="rId134"/>
    <p:sldId id="1794" r:id="rId135"/>
    <p:sldId id="1795" r:id="rId136"/>
    <p:sldId id="1796" r:id="rId137"/>
    <p:sldId id="1798" r:id="rId138"/>
    <p:sldId id="1799" r:id="rId139"/>
    <p:sldId id="1774" r:id="rId140"/>
    <p:sldId id="1801" r:id="rId141"/>
    <p:sldId id="1776" r:id="rId142"/>
    <p:sldId id="1802" r:id="rId143"/>
    <p:sldId id="1803" r:id="rId144"/>
    <p:sldId id="1804" r:id="rId145"/>
    <p:sldId id="1806" r:id="rId146"/>
    <p:sldId id="1805" r:id="rId147"/>
    <p:sldId id="1777" r:id="rId148"/>
    <p:sldId id="1800" r:id="rId149"/>
    <p:sldId id="279" r:id="rId150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03DC"/>
    <a:srgbClr val="4500F0"/>
    <a:srgbClr val="E7E7E7"/>
    <a:srgbClr val="5B9BD5"/>
    <a:srgbClr val="FF66FF"/>
    <a:srgbClr val="FF9B9B"/>
    <a:srgbClr val="E6E6E6"/>
    <a:srgbClr val="1C1C1C"/>
    <a:srgbClr val="FFFFFF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8D491-7497-445C-AA0D-518F0A083DF9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14F6-2DC1-48C9-8A15-5F38C7F3DC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5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B5951-0003-D44A-BDE1-7D28EC60902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57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A05C-1510-41D3-BF7E-D60823551519}" type="datetime1">
              <a:rPr lang="ca-ES" smtClean="0"/>
              <a:t>26/10/2022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959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0853-C6D3-4F7C-BCD5-A0F951ED71D0}" type="datetime1">
              <a:rPr lang="ca-ES" smtClean="0"/>
              <a:t>26/10/2022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43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3593-500C-4058-82DC-3A1BEDAF0DBA}" type="datetime1">
              <a:rPr lang="ca-ES" smtClean="0"/>
              <a:t>26/10/2022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329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EF137-8161-425F-AF1A-CD6CA0DACB99}" type="datetime1">
              <a:rPr lang="ca-ES" smtClean="0"/>
              <a:t>26/10/2022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994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8E09-06FA-4932-911F-EE5E4C89398D}" type="datetime1">
              <a:rPr lang="ca-ES" smtClean="0"/>
              <a:t>26/10/2022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0894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9898-A0D4-4730-82CD-DE867E3F179E}" type="datetime1">
              <a:rPr lang="ca-ES" smtClean="0"/>
              <a:t>26/10/2022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985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0DA-2D2C-4414-B518-C8DBE7F7BF09}" type="datetime1">
              <a:rPr lang="ca-ES" smtClean="0"/>
              <a:t>26/10/2022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216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3F3C-0428-42B4-A526-D112B9D4660C}" type="datetime1">
              <a:rPr lang="ca-ES" smtClean="0"/>
              <a:t>26/10/2022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942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6465-AEEA-4CE6-A132-51DDEBF5D2EF}" type="datetime1">
              <a:rPr lang="ca-ES" smtClean="0"/>
              <a:t>26/10/2022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28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329B-846D-482E-B51B-3B65DBC64921}" type="datetime1">
              <a:rPr lang="ca-ES" smtClean="0"/>
              <a:t>26/10/2022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9137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5851-AAED-408F-A039-C7088CB40033}" type="datetime1">
              <a:rPr lang="ca-ES" smtClean="0"/>
              <a:t>26/10/2022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862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111E2-699E-4B52-B70A-637DDFC9753B}" type="datetime1">
              <a:rPr lang="ca-ES" smtClean="0"/>
              <a:t>26/10/2022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486900" y="6518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accent2"/>
                </a:solidFill>
              </a:defRPr>
            </a:lvl1pPr>
          </a:lstStyle>
          <a:p>
            <a:fld id="{E4580899-E9DE-418E-8049-262ACD18D31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027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microsoft.com/office/2007/relationships/hdphoto" Target="../media/hdphoto4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080DEEF3-161E-A015-63A6-55AAF906D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/>
          <a:stretch/>
        </p:blipFill>
        <p:spPr>
          <a:xfrm>
            <a:off x="0" y="-28011"/>
            <a:ext cx="4572000" cy="2997659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D42D7589-6878-1EB4-7351-D8CBD0D75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/>
          <a:stretch/>
        </p:blipFill>
        <p:spPr>
          <a:xfrm>
            <a:off x="4506909" y="-28009"/>
            <a:ext cx="4572000" cy="2997658"/>
          </a:xfrm>
          <a:prstGeom prst="rect">
            <a:avLst/>
          </a:prstGeom>
        </p:spPr>
      </p:pic>
      <p:pic>
        <p:nvPicPr>
          <p:cNvPr id="13" name="Imagen 12" descr="Imagen que contiene Texto&#10;&#10;Descripción generada automáticamente">
            <a:extLst>
              <a:ext uri="{FF2B5EF4-FFF2-40B4-BE49-F238E27FC236}">
                <a16:creationId xmlns:a16="http://schemas.microsoft.com/office/drawing/2014/main" id="{7E7E504E-625A-3702-9D1C-631B9300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30555"/>
          <a:stretch/>
        </p:blipFill>
        <p:spPr>
          <a:xfrm>
            <a:off x="9016993" y="-28009"/>
            <a:ext cx="3175006" cy="299765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06D1D31-8EDF-4DA7-ACEA-8EDB678F0308}"/>
              </a:ext>
            </a:extLst>
          </p:cNvPr>
          <p:cNvSpPr/>
          <p:nvPr/>
        </p:nvSpPr>
        <p:spPr>
          <a:xfrm>
            <a:off x="0" y="0"/>
            <a:ext cx="12192000" cy="2281698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751114" y="916214"/>
            <a:ext cx="109422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>
                <a:solidFill>
                  <a:schemeClr val="bg1"/>
                </a:solidFill>
              </a:rPr>
              <a:t>Linux and Linux </a:t>
            </a:r>
            <a:r>
              <a:rPr lang="es-ES" sz="6000" b="1" err="1">
                <a:solidFill>
                  <a:schemeClr val="bg1"/>
                </a:solidFill>
              </a:rPr>
              <a:t>System</a:t>
            </a:r>
            <a:r>
              <a:rPr lang="es-ES" sz="6000" b="1">
                <a:solidFill>
                  <a:schemeClr val="bg1"/>
                </a:solidFill>
              </a:rPr>
              <a:t> Managing</a:t>
            </a:r>
            <a:endParaRPr lang="ca-ES" sz="6000" b="1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47700" y="3583371"/>
            <a:ext cx="452252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Joaquín Calbo Roig</a:t>
            </a:r>
          </a:p>
          <a:p>
            <a:endParaRPr lang="es-ES" sz="2800"/>
          </a:p>
          <a:p>
            <a:r>
              <a:rPr lang="es-ES" sz="2800">
                <a:solidFill>
                  <a:srgbClr val="4500F0"/>
                </a:solidFill>
              </a:rPr>
              <a:t>joaquin.calbo@uv.es</a:t>
            </a:r>
          </a:p>
          <a:p>
            <a:endParaRPr lang="es-ES" sz="2800">
              <a:solidFill>
                <a:srgbClr val="4500F0"/>
              </a:solidFill>
            </a:endParaRPr>
          </a:p>
          <a:p>
            <a:r>
              <a:rPr lang="es-ES" sz="2800">
                <a:solidFill>
                  <a:srgbClr val="00B050"/>
                </a:solidFill>
              </a:rPr>
              <a:t>Institute of Molecular Science</a:t>
            </a:r>
          </a:p>
          <a:p>
            <a:r>
              <a:rPr lang="es-ES" sz="2800" b="1">
                <a:solidFill>
                  <a:srgbClr val="00B050"/>
                </a:solidFill>
              </a:rPr>
              <a:t>Office 3.1.4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559719"/>
            <a:ext cx="3657599" cy="32982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6" y="3303522"/>
            <a:ext cx="2057400" cy="24212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340311-4AF4-107C-18C9-8FABFE9D0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5592538"/>
            <a:ext cx="2952750" cy="12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0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78B6BFF1-39BA-4DD9-8CBE-DF733D38E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4" y="266702"/>
            <a:ext cx="6257923" cy="6257923"/>
          </a:xfrm>
          <a:prstGeom prst="rect">
            <a:avLst/>
          </a:prstGeom>
        </p:spPr>
      </p:pic>
      <p:pic>
        <p:nvPicPr>
          <p:cNvPr id="13" name="Imagen 12" descr="Foto en blanco y negro de un coche&#10;&#10;Descripción generada automáticamente con confianza media">
            <a:extLst>
              <a:ext uri="{FF2B5EF4-FFF2-40B4-BE49-F238E27FC236}">
                <a16:creationId xmlns:a16="http://schemas.microsoft.com/office/drawing/2014/main" id="{3B0029EB-1E8B-4E57-8415-4DDE5A89A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25" y="1358900"/>
            <a:ext cx="2106602" cy="167190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40C10E8-2E90-4335-9E51-72E3FB046B19}"/>
              </a:ext>
            </a:extLst>
          </p:cNvPr>
          <p:cNvSpPr/>
          <p:nvPr/>
        </p:nvSpPr>
        <p:spPr>
          <a:xfrm>
            <a:off x="6527797" y="-892"/>
            <a:ext cx="5664203" cy="9638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/>
              <a:t>Computer components</a:t>
            </a:r>
          </a:p>
        </p:txBody>
      </p:sp>
      <p:pic>
        <p:nvPicPr>
          <p:cNvPr id="16" name="Picture 2" descr="Screen | Traductor de inglés a español - inglés.com">
            <a:extLst>
              <a:ext uri="{FF2B5EF4-FFF2-40B4-BE49-F238E27FC236}">
                <a16:creationId xmlns:a16="http://schemas.microsoft.com/office/drawing/2014/main" id="{B9C708DE-F8B4-4F69-8E3F-239900FF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782" y="1068694"/>
            <a:ext cx="2503241" cy="1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Un teclado de computadora&#10;&#10;Descripción generada automáticamente">
            <a:extLst>
              <a:ext uri="{FF2B5EF4-FFF2-40B4-BE49-F238E27FC236}">
                <a16:creationId xmlns:a16="http://schemas.microsoft.com/office/drawing/2014/main" id="{6813E065-F402-43B1-8A03-FA6B61D0A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2327426"/>
            <a:ext cx="1907250" cy="132040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BD4AF1C-F240-4C98-981C-5F725E9279B4}"/>
              </a:ext>
            </a:extLst>
          </p:cNvPr>
          <p:cNvSpPr txBox="1"/>
          <p:nvPr/>
        </p:nvSpPr>
        <p:spPr>
          <a:xfrm>
            <a:off x="8061326" y="2238375"/>
            <a:ext cx="1708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/>
              <a:t>Screen, keyboard, mouse, etc.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3AFDF6-A234-42E8-974B-206F66944C44}"/>
              </a:ext>
            </a:extLst>
          </p:cNvPr>
          <p:cNvSpPr txBox="1"/>
          <p:nvPr/>
        </p:nvSpPr>
        <p:spPr>
          <a:xfrm>
            <a:off x="3238500" y="276225"/>
            <a:ext cx="8118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Floppy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3F5BEE3-5932-4CCD-935F-642FE2724380}"/>
              </a:ext>
            </a:extLst>
          </p:cNvPr>
          <p:cNvSpPr txBox="1"/>
          <p:nvPr/>
        </p:nvSpPr>
        <p:spPr>
          <a:xfrm>
            <a:off x="5362575" y="1085850"/>
            <a:ext cx="10513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Heat sink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AC19742-15F7-4D7A-9DF1-B3F7D7437C59}"/>
              </a:ext>
            </a:extLst>
          </p:cNvPr>
          <p:cNvSpPr txBox="1"/>
          <p:nvPr/>
        </p:nvSpPr>
        <p:spPr>
          <a:xfrm>
            <a:off x="5226956" y="1719981"/>
            <a:ext cx="12763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HDD or SSD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A5CC36-967F-4EEA-8C1A-840F6F4D0E7B}"/>
              </a:ext>
            </a:extLst>
          </p:cNvPr>
          <p:cNvSpPr txBox="1"/>
          <p:nvPr/>
        </p:nvSpPr>
        <p:spPr>
          <a:xfrm>
            <a:off x="5131706" y="3148731"/>
            <a:ext cx="13721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Optical drive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F264E38-E93F-42B7-8D88-63CCF3EA168B}"/>
              </a:ext>
            </a:extLst>
          </p:cNvPr>
          <p:cNvSpPr txBox="1"/>
          <p:nvPr/>
        </p:nvSpPr>
        <p:spPr>
          <a:xfrm>
            <a:off x="5074556" y="5825256"/>
            <a:ext cx="15007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RAM modules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75041C7-BF39-4B6B-B09F-64D088B4AC62}"/>
              </a:ext>
            </a:extLst>
          </p:cNvPr>
          <p:cNvSpPr txBox="1"/>
          <p:nvPr/>
        </p:nvSpPr>
        <p:spPr>
          <a:xfrm>
            <a:off x="2798081" y="4844181"/>
            <a:ext cx="16797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Processor (CPU)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518DD9B-9D77-48CF-82CD-5E2F99AB3569}"/>
              </a:ext>
            </a:extLst>
          </p:cNvPr>
          <p:cNvSpPr txBox="1"/>
          <p:nvPr/>
        </p:nvSpPr>
        <p:spPr>
          <a:xfrm>
            <a:off x="664481" y="4320306"/>
            <a:ext cx="14511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Motherboard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11D06DB-7D91-4763-84BC-9814E7C5B701}"/>
              </a:ext>
            </a:extLst>
          </p:cNvPr>
          <p:cNvSpPr txBox="1"/>
          <p:nvPr/>
        </p:nvSpPr>
        <p:spPr>
          <a:xfrm>
            <a:off x="359681" y="2186706"/>
            <a:ext cx="14434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Power supply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92BFB58-9A97-40A4-BBFA-5CC62BBEAC6A}"/>
              </a:ext>
            </a:extLst>
          </p:cNvPr>
          <p:cNvSpPr txBox="1"/>
          <p:nvPr/>
        </p:nvSpPr>
        <p:spPr>
          <a:xfrm>
            <a:off x="550181" y="253131"/>
            <a:ext cx="12025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System fan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E2B7B-206D-4222-A272-07785491502A}"/>
              </a:ext>
            </a:extLst>
          </p:cNvPr>
          <p:cNvSpPr txBox="1"/>
          <p:nvPr/>
        </p:nvSpPr>
        <p:spPr>
          <a:xfrm>
            <a:off x="6984635" y="1136813"/>
            <a:ext cx="20647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Graphics card (GPU)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6DC039-887B-6DC4-CE5E-AA008EC9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9218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2F1DD03-E346-8E97-B261-4A3EF59FFCB6}"/>
              </a:ext>
            </a:extLst>
          </p:cNvPr>
          <p:cNvSpPr txBox="1"/>
          <p:nvPr/>
        </p:nvSpPr>
        <p:spPr>
          <a:xfrm>
            <a:off x="406400" y="1836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i="0" u="none" strike="noStrike" baseline="0">
                <a:latin typeface="LiberationSans-Bold"/>
              </a:rPr>
              <a:t>Quantifiers</a:t>
            </a:r>
            <a:endParaRPr lang="es-ES" sz="40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A385D1-88C8-6204-4C89-F8F8C48C8805}"/>
              </a:ext>
            </a:extLst>
          </p:cNvPr>
          <p:cNvSpPr txBox="1"/>
          <p:nvPr/>
        </p:nvSpPr>
        <p:spPr>
          <a:xfrm>
            <a:off x="927100" y="10218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solidFill>
                  <a:srgbClr val="FF0000"/>
                </a:solidFill>
                <a:latin typeface="LiberationSans"/>
              </a:rPr>
              <a:t>?</a:t>
            </a:r>
            <a:r>
              <a:rPr lang="en-US" sz="2800" b="0" i="0" u="none" strike="noStrike" baseline="0">
                <a:latin typeface="LiberationSans"/>
              </a:rPr>
              <a:t> - Match an Element Zero or One Time</a:t>
            </a:r>
            <a:endParaRPr lang="es-ES" sz="28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58F26A-0962-A805-A64E-248D3AD9EDF4}"/>
              </a:ext>
            </a:extLst>
          </p:cNvPr>
          <p:cNvSpPr txBox="1"/>
          <p:nvPr/>
        </p:nvSpPr>
        <p:spPr>
          <a:xfrm>
            <a:off x="939800" y="1623680"/>
            <a:ext cx="10439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0" i="0" u="none" strike="noStrike" baseline="0">
                <a:latin typeface="LiberationSerif"/>
              </a:rPr>
              <a:t>Let’s say we</a:t>
            </a:r>
            <a:r>
              <a:rPr lang="en-US" sz="2000" b="0" i="0" u="none" strike="noStrike" baseline="0">
                <a:latin typeface="LiberationSerif"/>
              </a:rPr>
              <a:t>wanted to check a phone number for validity and we considered a phone number to be valid if it matched either of these two forms, where </a:t>
            </a:r>
            <a:r>
              <a:rPr lang="en-US" sz="2000" b="0" i="1" u="none" strike="noStrike" baseline="0">
                <a:latin typeface="LiberationSerif-Italic"/>
              </a:rPr>
              <a:t>n </a:t>
            </a:r>
            <a:r>
              <a:rPr lang="en-US" sz="2000" b="0" i="0" u="none" strike="noStrike" baseline="0">
                <a:latin typeface="LiberationSerif"/>
              </a:rPr>
              <a:t>is a numeral:</a:t>
            </a:r>
          </a:p>
          <a:p>
            <a:pPr algn="l"/>
            <a:endParaRPr lang="en-US" sz="800">
              <a:latin typeface="LiberationSerif"/>
            </a:endParaRPr>
          </a:p>
          <a:p>
            <a:pPr algn="l"/>
            <a:r>
              <a:rPr lang="es-ES" sz="2000" b="1" i="0" u="none" strike="noStrike" baseline="0">
                <a:solidFill>
                  <a:srgbClr val="FF66FF"/>
                </a:solidFill>
                <a:latin typeface="LiberationMono"/>
              </a:rPr>
              <a:t>(</a:t>
            </a:r>
            <a:r>
              <a:rPr lang="es-ES" sz="2000" b="1" i="1" u="none" strike="noStrike" baseline="0">
                <a:solidFill>
                  <a:srgbClr val="FF66FF"/>
                </a:solidFill>
                <a:latin typeface="LiberationMono-Italic"/>
              </a:rPr>
              <a:t>nnn</a:t>
            </a:r>
            <a:r>
              <a:rPr lang="es-ES" sz="2000" b="1" i="0" u="none" strike="noStrike" baseline="0">
                <a:solidFill>
                  <a:srgbClr val="FF66FF"/>
                </a:solidFill>
                <a:latin typeface="LiberationMono"/>
              </a:rPr>
              <a:t>) </a:t>
            </a:r>
            <a:r>
              <a:rPr lang="es-ES" sz="2000" b="1" i="1" u="none" strike="noStrike" baseline="0">
                <a:solidFill>
                  <a:srgbClr val="FF66FF"/>
                </a:solidFill>
                <a:latin typeface="LiberationMono-Italic"/>
              </a:rPr>
              <a:t>nnn</a:t>
            </a:r>
            <a:r>
              <a:rPr lang="es-ES" sz="2000" b="1" i="0" u="none" strike="noStrike" baseline="0">
                <a:solidFill>
                  <a:srgbClr val="FF66FF"/>
                </a:solidFill>
                <a:latin typeface="LiberationMono"/>
              </a:rPr>
              <a:t>-</a:t>
            </a:r>
            <a:r>
              <a:rPr lang="es-ES" sz="2000" b="1" i="1" u="none" strike="noStrike" baseline="0">
                <a:solidFill>
                  <a:srgbClr val="FF66FF"/>
                </a:solidFill>
                <a:latin typeface="LiberationMono-Italic"/>
              </a:rPr>
              <a:t>nnnn</a:t>
            </a:r>
          </a:p>
          <a:p>
            <a:pPr algn="l"/>
            <a:r>
              <a:rPr lang="es-ES" sz="2000" b="1" i="1" u="none" strike="noStrike" baseline="0">
                <a:solidFill>
                  <a:srgbClr val="FF66FF"/>
                </a:solidFill>
                <a:latin typeface="LiberationMono-Italic"/>
              </a:rPr>
              <a:t>nnn nnn</a:t>
            </a:r>
            <a:r>
              <a:rPr lang="es-ES" sz="2000" b="1" i="0" u="none" strike="noStrike" baseline="0">
                <a:solidFill>
                  <a:srgbClr val="FF66FF"/>
                </a:solidFill>
                <a:latin typeface="LiberationMono"/>
              </a:rPr>
              <a:t>-</a:t>
            </a:r>
            <a:r>
              <a:rPr lang="es-ES" sz="2000" b="1" i="1" u="none" strike="noStrike" baseline="0">
                <a:solidFill>
                  <a:srgbClr val="FF66FF"/>
                </a:solidFill>
                <a:latin typeface="LiberationMono-Italic"/>
              </a:rPr>
              <a:t>nnnn</a:t>
            </a:r>
            <a:endParaRPr lang="es-ES" sz="2000" b="1">
              <a:solidFill>
                <a:srgbClr val="FF66FF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4B9AF3-9EA9-0300-441D-F1B6136E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390" y="2530500"/>
            <a:ext cx="7847619" cy="400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0A03ABE-3EC7-CA2D-4B21-3F434E0B65D3}"/>
              </a:ext>
            </a:extLst>
          </p:cNvPr>
          <p:cNvSpPr txBox="1"/>
          <p:nvPr/>
        </p:nvSpPr>
        <p:spPr>
          <a:xfrm>
            <a:off x="148661" y="3164414"/>
            <a:ext cx="11865539" cy="1015663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i="0" u="none" strike="noStrike" baseline="0">
                <a:latin typeface="LiberationMono-Bold"/>
              </a:rPr>
              <a:t>[me@linuxbox  ~]$  </a:t>
            </a:r>
            <a:r>
              <a:rPr lang="pt-BR" sz="2000" b="1" i="0" u="none" strike="noStrike" baseline="0">
                <a:latin typeface="LiberationMono-Bold"/>
              </a:rPr>
              <a:t>echo </a:t>
            </a:r>
            <a:r>
              <a:rPr lang="pt-BR" sz="2000" b="1" i="0" u="none" strike="noStrike" baseline="0">
                <a:solidFill>
                  <a:srgbClr val="4500F0"/>
                </a:solidFill>
                <a:latin typeface="LiberationMono-Bold"/>
              </a:rPr>
              <a:t>"(555)</a:t>
            </a:r>
            <a:r>
              <a:rPr lang="pt-BR" sz="2000" b="1" i="0" u="none" strike="noStrike" baseline="0">
                <a:solidFill>
                  <a:srgbClr val="4500F0"/>
                </a:solidFill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solidFill>
                  <a:srgbClr val="4500F0"/>
                </a:solidFill>
                <a:latin typeface="LiberationMono-Bold"/>
              </a:rPr>
              <a:t>123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-</a:t>
            </a:r>
            <a:r>
              <a:rPr lang="pt-BR" sz="2000" b="1" i="0" u="none" strike="noStrike" baseline="0">
                <a:solidFill>
                  <a:srgbClr val="4500F0"/>
                </a:solidFill>
                <a:latin typeface="LiberationMono-Bold"/>
              </a:rPr>
              <a:t>4567</a:t>
            </a:r>
            <a:r>
              <a:rPr lang="pt-BR" sz="2000" b="1" i="0" u="none" strike="noStrike" baseline="0">
                <a:latin typeface="LiberationMono-Bold"/>
              </a:rPr>
              <a:t>" | grep -E '^\(?[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]\)?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latin typeface="LiberationMono-Bold"/>
              </a:rPr>
              <a:t>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-</a:t>
            </a:r>
            <a:r>
              <a:rPr lang="pt-BR" sz="2000" b="1" i="0" u="none" strike="noStrike" baseline="0">
                <a:latin typeface="LiberationMono-Bold"/>
              </a:rPr>
              <a:t>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]$'</a:t>
            </a:r>
          </a:p>
          <a:p>
            <a:r>
              <a:rPr lang="es-ES" sz="2000" i="0" u="none" strike="noStrike" baseline="0">
                <a:latin typeface="LiberationMono-Bold"/>
              </a:rPr>
              <a:t>[me@linuxbox  ~]$  </a:t>
            </a:r>
            <a:r>
              <a:rPr lang="pt-BR" sz="2000" b="1"/>
              <a:t>echo "</a:t>
            </a:r>
            <a:r>
              <a:rPr lang="pt-BR" sz="2000" b="1">
                <a:solidFill>
                  <a:srgbClr val="4500F0"/>
                </a:solidFill>
              </a:rPr>
              <a:t>555</a:t>
            </a:r>
            <a:r>
              <a:rPr lang="pt-BR" sz="2000" b="1">
                <a:solidFill>
                  <a:srgbClr val="4500F0"/>
                </a:solidFill>
                <a:highlight>
                  <a:srgbClr val="FFFF00"/>
                </a:highlight>
              </a:rPr>
              <a:t> </a:t>
            </a:r>
            <a:r>
              <a:rPr lang="pt-BR" sz="2000" b="1">
                <a:solidFill>
                  <a:srgbClr val="4500F0"/>
                </a:solidFill>
              </a:rPr>
              <a:t>123</a:t>
            </a:r>
            <a:r>
              <a:rPr lang="pt-BR" sz="2000" b="1">
                <a:solidFill>
                  <a:srgbClr val="00B0F0"/>
                </a:solidFill>
              </a:rPr>
              <a:t>-</a:t>
            </a:r>
            <a:r>
              <a:rPr lang="pt-BR" sz="2000" b="1">
                <a:solidFill>
                  <a:srgbClr val="4500F0"/>
                </a:solidFill>
              </a:rPr>
              <a:t>4567</a:t>
            </a:r>
            <a:r>
              <a:rPr lang="pt-BR" sz="2000" b="1"/>
              <a:t>" | </a:t>
            </a:r>
            <a:r>
              <a:rPr lang="pt-BR" sz="2000" b="1" i="0" u="none" strike="noStrike" baseline="0">
                <a:latin typeface="LiberationMono-Bold"/>
              </a:rPr>
              <a:t>grep -E '^\(?[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]\)?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latin typeface="LiberationMono-Bold"/>
              </a:rPr>
              <a:t>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-</a:t>
            </a:r>
            <a:r>
              <a:rPr lang="pt-BR" sz="2000" b="1" i="0" u="none" strike="noStrike" baseline="0">
                <a:latin typeface="LiberationMono-Bold"/>
              </a:rPr>
              <a:t>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]$</a:t>
            </a:r>
            <a:r>
              <a:rPr lang="pt-BR" sz="2000" b="1"/>
              <a:t>'</a:t>
            </a:r>
          </a:p>
          <a:p>
            <a:r>
              <a:rPr lang="es-ES" sz="2000" i="0" u="none" strike="noStrike" baseline="0">
                <a:latin typeface="LiberationMono-Bold"/>
              </a:rPr>
              <a:t>[me@linuxbox  ~]$  </a:t>
            </a:r>
            <a:r>
              <a:rPr lang="pt-BR" sz="2000" b="1"/>
              <a:t>echo "</a:t>
            </a:r>
            <a:r>
              <a:rPr lang="pt-BR" sz="2000" b="1">
                <a:solidFill>
                  <a:srgbClr val="4500F0"/>
                </a:solidFill>
              </a:rPr>
              <a:t>AAA</a:t>
            </a:r>
            <a:r>
              <a:rPr lang="pt-BR" sz="2000" b="1">
                <a:solidFill>
                  <a:srgbClr val="4500F0"/>
                </a:solidFill>
                <a:highlight>
                  <a:srgbClr val="FFFF00"/>
                </a:highlight>
              </a:rPr>
              <a:t> </a:t>
            </a:r>
            <a:r>
              <a:rPr lang="pt-BR" sz="2000" b="1">
                <a:solidFill>
                  <a:srgbClr val="4500F0"/>
                </a:solidFill>
              </a:rPr>
              <a:t>123</a:t>
            </a:r>
            <a:r>
              <a:rPr lang="pt-BR" sz="2000" b="1">
                <a:solidFill>
                  <a:srgbClr val="00B0F0"/>
                </a:solidFill>
              </a:rPr>
              <a:t>-</a:t>
            </a:r>
            <a:r>
              <a:rPr lang="pt-BR" sz="2000" b="1">
                <a:solidFill>
                  <a:srgbClr val="4500F0"/>
                </a:solidFill>
              </a:rPr>
              <a:t>4567</a:t>
            </a:r>
            <a:r>
              <a:rPr lang="pt-BR" sz="2000" b="1"/>
              <a:t>" | </a:t>
            </a:r>
            <a:r>
              <a:rPr lang="pt-BR" sz="2000" b="1" i="0" u="none" strike="noStrike" baseline="0">
                <a:latin typeface="LiberationMono-Bold"/>
              </a:rPr>
              <a:t>grep -E '^\(?[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]\)?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latin typeface="LiberationMono-Bold"/>
              </a:rPr>
              <a:t>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-</a:t>
            </a:r>
            <a:r>
              <a:rPr lang="pt-BR" sz="2000" b="1" i="0" u="none" strike="noStrike" baseline="0">
                <a:latin typeface="LiberationMono-Bold"/>
              </a:rPr>
              <a:t>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][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0-9</a:t>
            </a:r>
            <a:r>
              <a:rPr lang="pt-BR" sz="2000" b="1" i="0" u="none" strike="noStrike" baseline="0">
                <a:latin typeface="LiberationMono-Bold"/>
              </a:rPr>
              <a:t>]$</a:t>
            </a:r>
            <a:r>
              <a:rPr lang="pt-BR" sz="2000" b="1"/>
              <a:t>'</a:t>
            </a:r>
            <a:endParaRPr lang="es-ES" sz="2000" b="1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119BDC6-45B8-75FD-42FC-DE6E64C37A12}"/>
              </a:ext>
            </a:extLst>
          </p:cNvPr>
          <p:cNvSpPr txBox="1"/>
          <p:nvPr/>
        </p:nvSpPr>
        <p:spPr>
          <a:xfrm>
            <a:off x="927100" y="4422860"/>
            <a:ext cx="66802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solidFill>
                  <a:srgbClr val="FF0000"/>
                </a:solidFill>
                <a:latin typeface="LiberationSans"/>
              </a:rPr>
              <a:t>*</a:t>
            </a:r>
            <a:r>
              <a:rPr lang="en-US" sz="2800" b="0" i="0" u="none" strike="noStrike" baseline="0">
                <a:latin typeface="LiberationSans"/>
              </a:rPr>
              <a:t> - Match an Element Zero or More Times</a:t>
            </a:r>
          </a:p>
          <a:p>
            <a:endParaRPr lang="pt-BR" sz="1000" i="0" u="none" strike="noStrike" baseline="0">
              <a:latin typeface="LiberationMono-Bold"/>
            </a:endParaRPr>
          </a:p>
          <a:p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echo "This works." | grep -E '^[A-Z]</a:t>
            </a:r>
            <a:r>
              <a:rPr lang="pt-BR" sz="20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Mono-Bold"/>
              </a:rPr>
              <a:t>[A-Za-z ]*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\.'</a:t>
            </a:r>
            <a:endParaRPr lang="es-ES" sz="28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8A4EA63-39CA-17CC-0A95-8817C410696A}"/>
              </a:ext>
            </a:extLst>
          </p:cNvPr>
          <p:cNvSpPr txBox="1"/>
          <p:nvPr/>
        </p:nvSpPr>
        <p:spPr>
          <a:xfrm>
            <a:off x="939800" y="5607566"/>
            <a:ext cx="7696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solidFill>
                  <a:srgbClr val="FF0000"/>
                </a:solidFill>
                <a:latin typeface="LiberationSans"/>
              </a:rPr>
              <a:t>+</a:t>
            </a:r>
            <a:r>
              <a:rPr lang="en-US" sz="2800" b="0" i="0" u="none" strike="noStrike" baseline="0">
                <a:latin typeface="LiberationSans"/>
              </a:rPr>
              <a:t> - Match an Element One or More Times</a:t>
            </a:r>
          </a:p>
          <a:p>
            <a:endParaRPr lang="pt-BR" sz="1000" i="0" u="none" strike="noStrike" baseline="0">
              <a:latin typeface="LiberationMono-Bold"/>
            </a:endParaRPr>
          </a:p>
          <a:p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echo "a b c" | grep -E '^</a:t>
            </a:r>
            <a:r>
              <a:rPr lang="pt-BR" sz="20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Mono-Bold"/>
              </a:rPr>
              <a:t>([a-z] ?)+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$'</a:t>
            </a:r>
            <a:endParaRPr lang="es-ES" sz="3200" b="1">
              <a:highlight>
                <a:srgbClr val="FFFF00"/>
              </a:highlight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0CD4ED7-8E2B-52E0-522A-3C678741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871910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91BAE5-9903-C754-3ED7-C89273CBABEE}"/>
              </a:ext>
            </a:extLst>
          </p:cNvPr>
          <p:cNvSpPr txBox="1"/>
          <p:nvPr/>
        </p:nvSpPr>
        <p:spPr>
          <a:xfrm>
            <a:off x="863600" y="272534"/>
            <a:ext cx="9258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solidFill>
                  <a:srgbClr val="FF0000"/>
                </a:solidFill>
                <a:latin typeface="LiberationSans"/>
              </a:rPr>
              <a:t>{ } </a:t>
            </a:r>
            <a:r>
              <a:rPr lang="en-US" sz="2800" b="0" i="0" u="none" strike="noStrike" baseline="0">
                <a:latin typeface="LiberationSans"/>
              </a:rPr>
              <a:t>- Match an Element a Specific Number of Times</a:t>
            </a:r>
            <a:endParaRPr lang="es-ES" sz="28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09039D-7D7F-AA44-A189-28AE99BE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1" y="1073357"/>
            <a:ext cx="8013700" cy="203411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FCCB4D-F6F0-6599-5D01-13A7D8AD34BC}"/>
              </a:ext>
            </a:extLst>
          </p:cNvPr>
          <p:cNvSpPr txBox="1"/>
          <p:nvPr/>
        </p:nvSpPr>
        <p:spPr>
          <a:xfrm>
            <a:off x="834461" y="3570814"/>
            <a:ext cx="9604939" cy="1015663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i="0" u="none" strike="noStrike" baseline="0">
                <a:latin typeface="LiberationMono-Bold"/>
              </a:rPr>
              <a:t>[me@linuxbox  ~]$  </a:t>
            </a:r>
            <a:r>
              <a:rPr lang="pt-BR" sz="2000" b="1" i="0" u="none" strike="noStrike" baseline="0">
                <a:latin typeface="LiberationMono-Bold"/>
              </a:rPr>
              <a:t>echo </a:t>
            </a:r>
            <a:r>
              <a:rPr lang="pt-BR" sz="2000" b="1" i="0" u="none" strike="noStrike" baseline="0">
                <a:solidFill>
                  <a:srgbClr val="4500F0"/>
                </a:solidFill>
                <a:latin typeface="LiberationMono-Bold"/>
              </a:rPr>
              <a:t>"(555)</a:t>
            </a:r>
            <a:r>
              <a:rPr lang="pt-BR" sz="2000" b="1" i="0" u="none" strike="noStrike" baseline="0">
                <a:solidFill>
                  <a:srgbClr val="4500F0"/>
                </a:solidFill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solidFill>
                  <a:srgbClr val="4500F0"/>
                </a:solidFill>
                <a:latin typeface="LiberationMono-Bold"/>
              </a:rPr>
              <a:t>123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-</a:t>
            </a:r>
            <a:r>
              <a:rPr lang="pt-BR" sz="2000" b="1" i="0" u="none" strike="noStrike" baseline="0">
                <a:solidFill>
                  <a:srgbClr val="4500F0"/>
                </a:solidFill>
                <a:latin typeface="LiberationMono-Bold"/>
              </a:rPr>
              <a:t>4567</a:t>
            </a:r>
            <a:r>
              <a:rPr lang="pt-BR" sz="2000" b="1" i="0" u="none" strike="noStrike" baseline="0">
                <a:latin typeface="LiberationMono-Bold"/>
              </a:rPr>
              <a:t>" | grep -E '^\(?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{3}</a:t>
            </a:r>
            <a:r>
              <a:rPr lang="pt-BR" sz="2000" b="1" i="0" u="none" strike="noStrike" baseline="0">
                <a:latin typeface="LiberationMono-Bold"/>
              </a:rPr>
              <a:t>\)?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{3}</a:t>
            </a:r>
            <a:r>
              <a:rPr lang="pt-BR" sz="2000" b="1" i="0" u="none" strike="noStrike" baseline="0">
                <a:latin typeface="LiberationMono-Bold"/>
              </a:rPr>
              <a:t>-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{4}</a:t>
            </a:r>
            <a:r>
              <a:rPr lang="pt-BR" sz="2000" b="1" i="0" u="none" strike="noStrike" baseline="0">
                <a:latin typeface="LiberationMono-Bold"/>
              </a:rPr>
              <a:t>$'</a:t>
            </a:r>
          </a:p>
          <a:p>
            <a:r>
              <a:rPr lang="es-ES" sz="2000" i="0" u="none" strike="noStrike" baseline="0">
                <a:latin typeface="LiberationMono-Bold"/>
              </a:rPr>
              <a:t>[me@linuxbox  ~]$  </a:t>
            </a:r>
            <a:r>
              <a:rPr lang="pt-BR" sz="2000" b="1"/>
              <a:t>echo "</a:t>
            </a:r>
            <a:r>
              <a:rPr lang="pt-BR" sz="2000" b="1">
                <a:solidFill>
                  <a:srgbClr val="4500F0"/>
                </a:solidFill>
              </a:rPr>
              <a:t>555</a:t>
            </a:r>
            <a:r>
              <a:rPr lang="pt-BR" sz="2000" b="1">
                <a:solidFill>
                  <a:srgbClr val="4500F0"/>
                </a:solidFill>
                <a:highlight>
                  <a:srgbClr val="FFFF00"/>
                </a:highlight>
              </a:rPr>
              <a:t> </a:t>
            </a:r>
            <a:r>
              <a:rPr lang="pt-BR" sz="2000" b="1">
                <a:solidFill>
                  <a:srgbClr val="4500F0"/>
                </a:solidFill>
              </a:rPr>
              <a:t>123</a:t>
            </a:r>
            <a:r>
              <a:rPr lang="pt-BR" sz="2000" b="1">
                <a:solidFill>
                  <a:srgbClr val="00B0F0"/>
                </a:solidFill>
              </a:rPr>
              <a:t>-</a:t>
            </a:r>
            <a:r>
              <a:rPr lang="pt-BR" sz="2000" b="1">
                <a:solidFill>
                  <a:srgbClr val="4500F0"/>
                </a:solidFill>
              </a:rPr>
              <a:t>4567</a:t>
            </a:r>
            <a:r>
              <a:rPr lang="pt-BR" sz="2000" b="1"/>
              <a:t>" </a:t>
            </a:r>
            <a:r>
              <a:rPr lang="pt-BR" sz="2000" b="1" i="0" u="none" strike="noStrike" baseline="0">
                <a:latin typeface="LiberationMono-Bold"/>
              </a:rPr>
              <a:t>| grep -E '^\(?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{3}</a:t>
            </a:r>
            <a:r>
              <a:rPr lang="pt-BR" sz="2000" b="1" i="0" u="none" strike="noStrike" baseline="0">
                <a:latin typeface="LiberationMono-Bold"/>
              </a:rPr>
              <a:t>\)?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{3}</a:t>
            </a:r>
            <a:r>
              <a:rPr lang="pt-BR" sz="2000" b="1" i="0" u="none" strike="noStrike" baseline="0">
                <a:latin typeface="LiberationMono-Bold"/>
              </a:rPr>
              <a:t>-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{4}</a:t>
            </a:r>
            <a:r>
              <a:rPr lang="pt-BR" sz="2000" b="1" i="0" u="none" strike="noStrike" baseline="0">
                <a:latin typeface="LiberationMono-Bold"/>
              </a:rPr>
              <a:t>$'</a:t>
            </a:r>
            <a:endParaRPr lang="pt-BR" sz="2000" b="1"/>
          </a:p>
          <a:p>
            <a:r>
              <a:rPr lang="es-ES" sz="2000" i="0" u="none" strike="noStrike" baseline="0">
                <a:latin typeface="LiberationMono-Bold"/>
              </a:rPr>
              <a:t>[me@linuxbox  ~]$  </a:t>
            </a:r>
            <a:r>
              <a:rPr lang="pt-BR" sz="2000" b="1"/>
              <a:t>echo "</a:t>
            </a:r>
            <a:r>
              <a:rPr lang="pt-BR" sz="2000" b="1">
                <a:solidFill>
                  <a:srgbClr val="4500F0"/>
                </a:solidFill>
              </a:rPr>
              <a:t>6666</a:t>
            </a:r>
            <a:r>
              <a:rPr lang="pt-BR" sz="2000" b="1">
                <a:solidFill>
                  <a:srgbClr val="4500F0"/>
                </a:solidFill>
                <a:highlight>
                  <a:srgbClr val="FFFF00"/>
                </a:highlight>
              </a:rPr>
              <a:t> </a:t>
            </a:r>
            <a:r>
              <a:rPr lang="pt-BR" sz="2000" b="1">
                <a:solidFill>
                  <a:srgbClr val="4500F0"/>
                </a:solidFill>
              </a:rPr>
              <a:t>123</a:t>
            </a:r>
            <a:r>
              <a:rPr lang="pt-BR" sz="2000" b="1">
                <a:solidFill>
                  <a:srgbClr val="00B0F0"/>
                </a:solidFill>
              </a:rPr>
              <a:t>-</a:t>
            </a:r>
            <a:r>
              <a:rPr lang="pt-BR" sz="2000" b="1">
                <a:solidFill>
                  <a:srgbClr val="4500F0"/>
                </a:solidFill>
              </a:rPr>
              <a:t>4567</a:t>
            </a:r>
            <a:r>
              <a:rPr lang="pt-BR" sz="2000" b="1"/>
              <a:t>" </a:t>
            </a:r>
            <a:r>
              <a:rPr lang="pt-BR" sz="2000" b="1" i="0" u="none" strike="noStrike" baseline="0">
                <a:latin typeface="LiberationMono-Bold"/>
              </a:rPr>
              <a:t>| grep -E '^\(?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{3}</a:t>
            </a:r>
            <a:r>
              <a:rPr lang="pt-BR" sz="2000" b="1" i="0" u="none" strike="noStrike" baseline="0">
                <a:latin typeface="LiberationMono-Bold"/>
              </a:rPr>
              <a:t>\)?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 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{3}</a:t>
            </a:r>
            <a:r>
              <a:rPr lang="pt-BR" sz="2000" b="1" i="0" u="none" strike="noStrike" baseline="0">
                <a:latin typeface="LiberationMono-Bold"/>
              </a:rPr>
              <a:t>-</a:t>
            </a:r>
            <a:r>
              <a:rPr lang="pt-BR" sz="2000" b="1" i="0" u="none" strike="noStrike" baseline="0">
                <a:solidFill>
                  <a:srgbClr val="00B0F0"/>
                </a:solidFill>
                <a:latin typeface="LiberationMono-Bold"/>
              </a:rPr>
              <a:t>[0-9]</a:t>
            </a:r>
            <a:r>
              <a:rPr lang="pt-BR" sz="2000" b="1" i="0" u="none" strike="noStrike" baseline="0">
                <a:solidFill>
                  <a:srgbClr val="FF0000"/>
                </a:solidFill>
                <a:latin typeface="LiberationMono-Bold"/>
              </a:rPr>
              <a:t>{4}</a:t>
            </a:r>
            <a:r>
              <a:rPr lang="pt-BR" sz="2000" b="1" i="0" u="none" strike="noStrike" baseline="0">
                <a:latin typeface="LiberationMono-Bold"/>
              </a:rPr>
              <a:t>$'</a:t>
            </a:r>
            <a:endParaRPr lang="pt-BR" sz="2000" b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56B69C-D497-7258-63B9-A4965E98D979}"/>
              </a:ext>
            </a:extLst>
          </p:cNvPr>
          <p:cNvSpPr txBox="1"/>
          <p:nvPr/>
        </p:nvSpPr>
        <p:spPr>
          <a:xfrm>
            <a:off x="834460" y="5071191"/>
            <a:ext cx="9693839" cy="150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b="1" i="0" u="none" strike="noStrike" baseline="0">
                <a:latin typeface="LiberationSans"/>
              </a:rPr>
              <a:t>Exercise: Validating Phone Numbers</a:t>
            </a:r>
          </a:p>
          <a:p>
            <a:endParaRPr lang="es-ES" sz="2000" b="0" i="0" u="none" strike="noStrike" baseline="0">
              <a:latin typeface="LiberationSans"/>
            </a:endParaRPr>
          </a:p>
          <a:p>
            <a:pPr algn="just"/>
            <a:r>
              <a:rPr lang="es-ES" sz="2400">
                <a:solidFill>
                  <a:schemeClr val="accent4"/>
                </a:solidFill>
                <a:latin typeface="LiberationSans"/>
              </a:rPr>
              <a:t>Create a pattern that matches any correct phone number according to the official format of your country.</a:t>
            </a:r>
            <a:endParaRPr lang="es-ES" sz="2400">
              <a:solidFill>
                <a:schemeClr val="accent4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102F9E8-BC52-44A7-8907-62848D30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0876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22128" y="123392"/>
            <a:ext cx="4228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/>
              <a:t>Playing with grep</a:t>
            </a:r>
            <a:endParaRPr lang="ca-ES" sz="4400" b="1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99" y="1770981"/>
            <a:ext cx="3632053" cy="4979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2476709"/>
            <a:ext cx="3632053" cy="4612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8" y="3139731"/>
            <a:ext cx="3399293" cy="4683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48" y="2736173"/>
            <a:ext cx="4597969" cy="5061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132" y="1607909"/>
            <a:ext cx="2061368" cy="4696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98" y="3838547"/>
            <a:ext cx="3774283" cy="5112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448" y="2167324"/>
            <a:ext cx="3366069" cy="4429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8618" y="3971532"/>
            <a:ext cx="4334186" cy="40723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05638" y="1009749"/>
            <a:ext cx="1015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Use file </a:t>
            </a:r>
            <a:r>
              <a:rPr lang="es-ES" sz="2400" b="1">
                <a:solidFill>
                  <a:srgbClr val="FF0000"/>
                </a:solidFill>
              </a:rPr>
              <a:t>grep-testing.txt </a:t>
            </a:r>
            <a:r>
              <a:rPr lang="es-ES" sz="2400"/>
              <a:t>in </a:t>
            </a:r>
            <a:r>
              <a:rPr lang="es-ES" sz="2400" b="1"/>
              <a:t>/home/alumno1</a:t>
            </a:r>
            <a:r>
              <a:rPr lang="es-ES" sz="2400"/>
              <a:t> for checking the following matches:</a:t>
            </a:r>
            <a:endParaRPr lang="ca-ES" sz="240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776B2D8-1ED9-4B6C-8D4B-A56144B1A0F6}"/>
              </a:ext>
            </a:extLst>
          </p:cNvPr>
          <p:cNvGrpSpPr/>
          <p:nvPr/>
        </p:nvGrpSpPr>
        <p:grpSpPr>
          <a:xfrm>
            <a:off x="6003132" y="3368316"/>
            <a:ext cx="5194299" cy="427425"/>
            <a:chOff x="5266873" y="2418544"/>
            <a:chExt cx="5194299" cy="427425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10"/>
            <a:srcRect r="42878"/>
            <a:stretch/>
          </p:blipFill>
          <p:spPr>
            <a:xfrm>
              <a:off x="5266873" y="2418544"/>
              <a:ext cx="3936999" cy="427425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0A9BDEE-634E-E472-6E2C-DE9AEB066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00437" y="2418544"/>
              <a:ext cx="1260735" cy="422761"/>
            </a:xfrm>
            <a:prstGeom prst="rect">
              <a:avLst/>
            </a:prstGeom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ADD774D-353A-457C-51EE-9C89D5E87345}"/>
              </a:ext>
            </a:extLst>
          </p:cNvPr>
          <p:cNvSpPr txBox="1"/>
          <p:nvPr/>
        </p:nvSpPr>
        <p:spPr>
          <a:xfrm>
            <a:off x="604677" y="4635692"/>
            <a:ext cx="10675303" cy="14157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800" b="1"/>
              <a:t>Exercise: Looking for a desired word</a:t>
            </a:r>
          </a:p>
          <a:p>
            <a:endParaRPr lang="es-ES" b="1"/>
          </a:p>
          <a:p>
            <a:r>
              <a:rPr lang="es-ES" sz="2000">
                <a:solidFill>
                  <a:schemeClr val="accent4"/>
                </a:solidFill>
              </a:rPr>
              <a:t>Elaborate an exercise for your mates asking them to create a pattern with specific requirements you desire in such a way that matches only one word from the 'words' file in '/home/alumno1'.</a:t>
            </a:r>
            <a:endParaRPr lang="ca-ES" sz="2000">
              <a:solidFill>
                <a:schemeClr val="accent4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F43BEF-4B86-89D7-97A8-9FEE5B8DDDA0}"/>
              </a:ext>
            </a:extLst>
          </p:cNvPr>
          <p:cNvSpPr txBox="1"/>
          <p:nvPr/>
        </p:nvSpPr>
        <p:spPr>
          <a:xfrm>
            <a:off x="567148" y="6178550"/>
            <a:ext cx="678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Further exercises in: </a:t>
            </a:r>
            <a:r>
              <a:rPr lang="es-ES" sz="2000" b="1">
                <a:highlight>
                  <a:srgbClr val="FFFF00"/>
                </a:highlight>
              </a:rPr>
              <a:t>https://linuxhint.com/grep_egrep_regex/</a:t>
            </a: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CA170293-555E-1BC5-5392-2AC13AF33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515965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1866DAD-5CE2-2176-3839-6C7CB4C1B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29" y="808879"/>
            <a:ext cx="6868484" cy="3524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A6F2B7-C2B0-0156-663B-A8FCCD21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29" y="1388143"/>
            <a:ext cx="5288709" cy="3402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30CBA4-7933-2E98-345D-DE7E0392F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129" y="1728411"/>
            <a:ext cx="4605316" cy="40986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DBCA8A-F3EE-CF8F-F299-505D9A695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129" y="355300"/>
            <a:ext cx="7487695" cy="3810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AFBDF1F-890E-56C6-A272-EA4CEC422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584" y="6121208"/>
            <a:ext cx="5532549" cy="40460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85CCB82-EF9A-8DBF-D340-763902027EB5}"/>
              </a:ext>
            </a:extLst>
          </p:cNvPr>
          <p:cNvSpPr txBox="1"/>
          <p:nvPr/>
        </p:nvSpPr>
        <p:spPr>
          <a:xfrm>
            <a:off x="2498129" y="607723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/>
              <a:t>Also with VI: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8480346-FD3C-71A2-D7CC-076AF4685521}"/>
              </a:ext>
            </a:extLst>
          </p:cNvPr>
          <p:cNvSpPr txBox="1"/>
          <p:nvPr/>
        </p:nvSpPr>
        <p:spPr>
          <a:xfrm>
            <a:off x="223811" y="320854"/>
            <a:ext cx="2100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>
                <a:solidFill>
                  <a:srgbClr val="FF0000"/>
                </a:solidFill>
              </a:rPr>
              <a:t>REGEX in other</a:t>
            </a:r>
          </a:p>
          <a:p>
            <a:pPr algn="ctr"/>
            <a:r>
              <a:rPr lang="es-ES" sz="2400" b="1">
                <a:solidFill>
                  <a:srgbClr val="FF0000"/>
                </a:solidFill>
              </a:rPr>
              <a:t>commands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BA7FF5B-26CA-651B-9ED6-497B1D4E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13679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553A233-068B-34BA-C89E-F87A5C1B556F}"/>
              </a:ext>
            </a:extLst>
          </p:cNvPr>
          <p:cNvSpPr txBox="1"/>
          <p:nvPr/>
        </p:nvSpPr>
        <p:spPr>
          <a:xfrm>
            <a:off x="355600" y="12013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i="1" u="none" strike="noStrike" baseline="0">
                <a:latin typeface="LiberationSans-BoldItalic"/>
              </a:rPr>
              <a:t>Text Processing</a:t>
            </a:r>
            <a:endParaRPr lang="es-ES" sz="4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16835C-A9CD-232E-6885-BFBD1C1907B5}"/>
              </a:ext>
            </a:extLst>
          </p:cNvPr>
          <p:cNvSpPr txBox="1"/>
          <p:nvPr/>
        </p:nvSpPr>
        <p:spPr>
          <a:xfrm>
            <a:off x="850900" y="950863"/>
            <a:ext cx="9664700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Mono"/>
              </a:rPr>
              <a:t>cat</a:t>
            </a:r>
            <a:r>
              <a:rPr lang="en-US" sz="2400" b="0" i="0" u="none" strike="noStrike" baseline="0">
                <a:latin typeface="LiberationMono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– Concatenate files and print on the standard output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Mono"/>
              </a:rPr>
              <a:t>sort</a:t>
            </a:r>
            <a:r>
              <a:rPr lang="en-US" sz="2400" b="0" i="0" u="none" strike="noStrike" baseline="0">
                <a:latin typeface="LiberationMono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– Sort lines of text files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Mono"/>
              </a:rPr>
              <a:t>uniq</a:t>
            </a:r>
            <a:r>
              <a:rPr lang="en-US" sz="2400" b="0" i="0" u="none" strike="noStrike" baseline="0">
                <a:latin typeface="LiberationMono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– Report or omit repeated lines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Mono"/>
              </a:rPr>
              <a:t>cut</a:t>
            </a:r>
            <a:r>
              <a:rPr lang="en-US" sz="2400" b="0" i="0" u="none" strike="noStrike" baseline="0">
                <a:latin typeface="LiberationMono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– Remove sections from each line of files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Mono"/>
              </a:rPr>
              <a:t>paste</a:t>
            </a:r>
            <a:r>
              <a:rPr lang="en-US" sz="2400" b="0" i="0" u="none" strike="noStrike" baseline="0">
                <a:latin typeface="LiberationMono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– Merge lines of files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Mono"/>
              </a:rPr>
              <a:t>join</a:t>
            </a:r>
            <a:r>
              <a:rPr lang="en-US" sz="2400" b="0" i="0" u="none" strike="noStrike" baseline="0">
                <a:latin typeface="LiberationMono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– Join lines of two files on a common field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highlight>
                  <a:srgbClr val="FFFF00"/>
                </a:highlight>
                <a:latin typeface="LiberationSerif"/>
              </a:rPr>
              <a:t>vimdiff</a:t>
            </a:r>
            <a:r>
              <a:rPr lang="en-US" sz="2400" b="1">
                <a:latin typeface="LiberationSerif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– Compare a series of files</a:t>
            </a:r>
            <a:endParaRPr lang="en-US" sz="2400" b="1">
              <a:highlight>
                <a:srgbClr val="FFFF00"/>
              </a:highlight>
              <a:latin typeface="LiberationSerif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highlight>
                  <a:srgbClr val="FFFF00"/>
                </a:highlight>
                <a:latin typeface="LiberationSerif"/>
              </a:rPr>
              <a:t>tr</a:t>
            </a:r>
            <a:r>
              <a:rPr lang="en-US" sz="2400">
                <a:latin typeface="LiberationSerif"/>
              </a:rPr>
              <a:t> – Translate or delete characters</a:t>
            </a:r>
            <a:endParaRPr lang="en-US" sz="2400" b="0" i="0" u="none" strike="noStrike" baseline="0">
              <a:latin typeface="LiberationMono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Serif"/>
              </a:rPr>
              <a:t>sed</a:t>
            </a:r>
            <a:r>
              <a:rPr lang="en-US" sz="2400" b="0" i="0" u="none" strike="noStrike" baseline="0">
                <a:latin typeface="LiberationSerif"/>
              </a:rPr>
              <a:t> – Stream editor for filtering and transforming text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u="none" strike="noStrike" baseline="0">
                <a:highlight>
                  <a:srgbClr val="FFFF00"/>
                </a:highlight>
                <a:latin typeface="LiberationSerif"/>
              </a:rPr>
              <a:t>awk</a:t>
            </a:r>
            <a:r>
              <a:rPr lang="en-US" sz="2400" b="0" i="0" u="none" strike="noStrike" baseline="0">
                <a:latin typeface="LiberationSerif"/>
              </a:rPr>
              <a:t> – </a:t>
            </a:r>
            <a:r>
              <a:rPr lang="en-US" sz="2400"/>
              <a:t>Process, manipulate data and produce formatted reports</a:t>
            </a:r>
            <a:endParaRPr lang="es-ES" sz="2400">
              <a:latin typeface="LiberationSerif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78C8051-60E4-8628-E710-F3488E1D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47857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B0E969E-7A3C-F65A-9943-1FC44E712307}"/>
              </a:ext>
            </a:extLst>
          </p:cNvPr>
          <p:cNvSpPr txBox="1"/>
          <p:nvPr/>
        </p:nvSpPr>
        <p:spPr>
          <a:xfrm>
            <a:off x="787400" y="2044184"/>
            <a:ext cx="67691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s-ES" sz="2400" b="1" i="0" u="none" strike="noStrike" baseline="0">
                <a:latin typeface="LiberationMono-Bold"/>
              </a:rPr>
              <a:t>cat &gt; foo.txt</a:t>
            </a:r>
            <a:endParaRPr lang="es-ES" sz="24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FF1D15-EA66-2ECB-43D7-236EEC0B8266}"/>
              </a:ext>
            </a:extLst>
          </p:cNvPr>
          <p:cNvSpPr txBox="1"/>
          <p:nvPr/>
        </p:nvSpPr>
        <p:spPr>
          <a:xfrm>
            <a:off x="7620000" y="2038350"/>
            <a:ext cx="2876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66FF"/>
                </a:solidFill>
              </a:rPr>
              <a:t>Remember Ctrl+D for EOF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0F5F94-4AB7-F871-AA1F-575AED82FEA6}"/>
              </a:ext>
            </a:extLst>
          </p:cNvPr>
          <p:cNvSpPr txBox="1"/>
          <p:nvPr/>
        </p:nvSpPr>
        <p:spPr>
          <a:xfrm>
            <a:off x="787400" y="4650165"/>
            <a:ext cx="67691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s-ES" sz="2400" b="1" i="0" u="none" strike="noStrike" baseline="0">
                <a:latin typeface="LiberationMono-Bold"/>
              </a:rPr>
              <a:t>sort &gt; foo.txt</a:t>
            </a:r>
            <a:endParaRPr lang="es-ES" sz="24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4A20E-EA5D-941B-57D3-5A0B80466E19}"/>
              </a:ext>
            </a:extLst>
          </p:cNvPr>
          <p:cNvSpPr txBox="1"/>
          <p:nvPr/>
        </p:nvSpPr>
        <p:spPr>
          <a:xfrm>
            <a:off x="787400" y="2505849"/>
            <a:ext cx="67691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s-ES" sz="2400" b="1" i="0" u="none" strike="noStrike" baseline="0">
                <a:latin typeface="LiberationMono-Bold"/>
              </a:rPr>
              <a:t>cat foo.txt</a:t>
            </a:r>
            <a:endParaRPr lang="es-ES" sz="24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E4F42AA-500E-E477-180E-C36CE74D04A3}"/>
              </a:ext>
            </a:extLst>
          </p:cNvPr>
          <p:cNvSpPr txBox="1"/>
          <p:nvPr/>
        </p:nvSpPr>
        <p:spPr>
          <a:xfrm>
            <a:off x="787400" y="5111830"/>
            <a:ext cx="67691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s-ES" sz="2400" b="1" i="0" u="none" strike="noStrike" baseline="0">
                <a:latin typeface="LiberationMono-Bold"/>
              </a:rPr>
              <a:t>cat foo.txt</a:t>
            </a:r>
            <a:endParaRPr lang="es-ES" sz="24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A266D4-8483-CDDC-B92C-C2AAB30B2BD4}"/>
              </a:ext>
            </a:extLst>
          </p:cNvPr>
          <p:cNvSpPr txBox="1"/>
          <p:nvPr/>
        </p:nvSpPr>
        <p:spPr>
          <a:xfrm>
            <a:off x="787400" y="1397347"/>
            <a:ext cx="67691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s-ES" sz="2400" b="1" i="0" u="none" strike="noStrike" baseline="0">
                <a:latin typeface="LiberationMono-Bold"/>
              </a:rPr>
              <a:t>cat animals.txt</a:t>
            </a:r>
            <a:endParaRPr lang="es-ES" sz="24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115B6C7-8407-7F73-0C91-4BD48072C741}"/>
              </a:ext>
            </a:extLst>
          </p:cNvPr>
          <p:cNvSpPr txBox="1"/>
          <p:nvPr/>
        </p:nvSpPr>
        <p:spPr>
          <a:xfrm>
            <a:off x="512545" y="267101"/>
            <a:ext cx="11077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Copy files </a:t>
            </a:r>
            <a:r>
              <a:rPr lang="es-ES" sz="2400" b="1">
                <a:solidFill>
                  <a:srgbClr val="FF0000"/>
                </a:solidFill>
              </a:rPr>
              <a:t>animals.txt </a:t>
            </a:r>
            <a:r>
              <a:rPr lang="es-ES" sz="2400" b="1"/>
              <a:t>and </a:t>
            </a:r>
            <a:r>
              <a:rPr lang="es-ES" sz="2400" b="1">
                <a:solidFill>
                  <a:srgbClr val="FF0000"/>
                </a:solidFill>
              </a:rPr>
              <a:t>jobs.txt </a:t>
            </a:r>
            <a:r>
              <a:rPr lang="es-ES" sz="2400" b="1"/>
              <a:t>and</a:t>
            </a:r>
            <a:r>
              <a:rPr lang="es-ES" sz="2400" b="1">
                <a:solidFill>
                  <a:srgbClr val="FF0000"/>
                </a:solidFill>
              </a:rPr>
              <a:t> distros.txt </a:t>
            </a:r>
            <a:r>
              <a:rPr lang="es-ES" sz="2400" b="1"/>
              <a:t>from</a:t>
            </a:r>
            <a:r>
              <a:rPr lang="es-ES" sz="2400" b="1">
                <a:solidFill>
                  <a:srgbClr val="FF0000"/>
                </a:solidFill>
              </a:rPr>
              <a:t> </a:t>
            </a:r>
            <a:r>
              <a:rPr lang="es-ES" sz="2400" b="1">
                <a:solidFill>
                  <a:schemeClr val="accent2"/>
                </a:solidFill>
              </a:rPr>
              <a:t>/home/alumno1 </a:t>
            </a:r>
            <a:r>
              <a:rPr lang="es-ES" sz="2400" b="1"/>
              <a:t>to your home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9ADD6A-9DA0-3962-1AE3-DB9EE1F47759}"/>
              </a:ext>
            </a:extLst>
          </p:cNvPr>
          <p:cNvSpPr txBox="1"/>
          <p:nvPr/>
        </p:nvSpPr>
        <p:spPr>
          <a:xfrm>
            <a:off x="787400" y="4003328"/>
            <a:ext cx="67691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s-ES" sz="2400" b="1" i="0" u="none" strike="noStrike" baseline="0">
                <a:latin typeface="LiberationMono-Bold"/>
              </a:rPr>
              <a:t>sort animals.txt</a:t>
            </a:r>
            <a:endParaRPr lang="es-ES" sz="240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0ED2EB-03F9-5E22-175F-9159607A47A2}"/>
              </a:ext>
            </a:extLst>
          </p:cNvPr>
          <p:cNvSpPr txBox="1"/>
          <p:nvPr/>
        </p:nvSpPr>
        <p:spPr>
          <a:xfrm>
            <a:off x="787400" y="5753695"/>
            <a:ext cx="67564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s-ES" sz="2400" b="1" i="0" u="none" strike="noStrike" baseline="0">
                <a:latin typeface="LiberationMono-Bold"/>
              </a:rPr>
              <a:t>sort animals.txt jobs.txt &gt; list.txt</a:t>
            </a:r>
            <a:endParaRPr lang="es-ES" sz="24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5A37991-860B-79B0-02FE-E832EA9E6BC2}"/>
              </a:ext>
            </a:extLst>
          </p:cNvPr>
          <p:cNvSpPr txBox="1"/>
          <p:nvPr/>
        </p:nvSpPr>
        <p:spPr>
          <a:xfrm>
            <a:off x="504825" y="828675"/>
            <a:ext cx="63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ED03DC"/>
                </a:solidFill>
              </a:rPr>
              <a:t>cat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679916-1169-891F-0AD8-3473B5CD6FFB}"/>
              </a:ext>
            </a:extLst>
          </p:cNvPr>
          <p:cNvSpPr txBox="1"/>
          <p:nvPr/>
        </p:nvSpPr>
        <p:spPr>
          <a:xfrm>
            <a:off x="512545" y="3419475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ED03DC"/>
                </a:solidFill>
              </a:rPr>
              <a:t>sort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68C683-048A-67C8-48AD-F1E33F66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50037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882E03-7778-7C21-6E7F-E95E8FA7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123" y="93050"/>
            <a:ext cx="5502071" cy="20711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68C353-7FAF-CA1F-BC31-D531B846F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173" y="2081622"/>
            <a:ext cx="5479827" cy="439711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C4EE6E2-E3FC-49B7-B885-5D80328A4DEB}"/>
              </a:ext>
            </a:extLst>
          </p:cNvPr>
          <p:cNvSpPr txBox="1"/>
          <p:nvPr/>
        </p:nvSpPr>
        <p:spPr>
          <a:xfrm>
            <a:off x="270564" y="810110"/>
            <a:ext cx="5622013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b="1" i="0" u="none" strike="noStrike" baseline="0">
                <a:latin typeface="LiberationMono-Bold"/>
              </a:rPr>
              <a:t>du -s /usr/share/* | head</a:t>
            </a:r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3091229-DB04-D49C-4DC1-9EA3AD0B4831}"/>
              </a:ext>
            </a:extLst>
          </p:cNvPr>
          <p:cNvSpPr txBox="1"/>
          <p:nvPr/>
        </p:nvSpPr>
        <p:spPr>
          <a:xfrm>
            <a:off x="270563" y="1303817"/>
            <a:ext cx="5622013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du -s /usr/share/* | sort -nr | head</a:t>
            </a:r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2A8720-80E1-077C-ED81-FC994981BF82}"/>
              </a:ext>
            </a:extLst>
          </p:cNvPr>
          <p:cNvSpPr txBox="1"/>
          <p:nvPr/>
        </p:nvSpPr>
        <p:spPr>
          <a:xfrm>
            <a:off x="270563" y="1797524"/>
            <a:ext cx="5622013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du -s</a:t>
            </a:r>
            <a:r>
              <a:rPr lang="en-US" sz="1800" b="1" i="0" u="none" strike="noStrike" baseline="0">
                <a:solidFill>
                  <a:srgbClr val="FF0000"/>
                </a:solidFill>
                <a:latin typeface="LiberationMono-Bold"/>
              </a:rPr>
              <a:t>h</a:t>
            </a:r>
            <a:r>
              <a:rPr lang="en-US" sz="1800" b="1" i="0" u="none" strike="noStrike" baseline="0">
                <a:latin typeface="LiberationMono-Bold"/>
              </a:rPr>
              <a:t> /usr/* | </a:t>
            </a:r>
            <a:r>
              <a:rPr lang="en-US" sz="1800" b="1" i="0" u="none" strike="noStrike" baseline="0">
                <a:solidFill>
                  <a:srgbClr val="FF0000"/>
                </a:solidFill>
                <a:latin typeface="LiberationMono-Bold"/>
              </a:rPr>
              <a:t>sort</a:t>
            </a:r>
            <a:r>
              <a:rPr lang="en-US" sz="1800" b="1" i="0" u="none" strike="noStrike" baseline="0">
                <a:latin typeface="LiberationMono-Bold"/>
              </a:rPr>
              <a:t> -nr | head</a:t>
            </a:r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8A92141-95D2-DF63-500B-25DDD58477D2}"/>
              </a:ext>
            </a:extLst>
          </p:cNvPr>
          <p:cNvSpPr txBox="1"/>
          <p:nvPr/>
        </p:nvSpPr>
        <p:spPr>
          <a:xfrm>
            <a:off x="2175309" y="2127776"/>
            <a:ext cx="86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FF0000"/>
                </a:solidFill>
              </a:rPr>
              <a:t>Careful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B3F6448-3A3B-4B12-C4EE-3CD4AA0B30A4}"/>
              </a:ext>
            </a:extLst>
          </p:cNvPr>
          <p:cNvSpPr txBox="1"/>
          <p:nvPr/>
        </p:nvSpPr>
        <p:spPr>
          <a:xfrm>
            <a:off x="270563" y="4385115"/>
            <a:ext cx="5622013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ls -l /usr/bin | sort -nr</a:t>
            </a:r>
            <a:r>
              <a:rPr lang="es-ES" sz="1800" b="1" i="0" u="none" strike="noStrike" baseline="0">
                <a:solidFill>
                  <a:srgbClr val="4500F0"/>
                </a:solidFill>
                <a:latin typeface="LiberationMono-Bold"/>
              </a:rPr>
              <a:t>k 5</a:t>
            </a:r>
            <a:r>
              <a:rPr lang="es-ES" sz="1800" b="1" i="0" u="none" strike="noStrike" baseline="0">
                <a:latin typeface="LiberationMono-Bold"/>
              </a:rPr>
              <a:t> | head</a:t>
            </a:r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F8EE351-A435-1352-95A7-8261FA56A0BD}"/>
              </a:ext>
            </a:extLst>
          </p:cNvPr>
          <p:cNvSpPr txBox="1"/>
          <p:nvPr/>
        </p:nvSpPr>
        <p:spPr>
          <a:xfrm>
            <a:off x="251312" y="115503"/>
            <a:ext cx="277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/>
              <a:t>Deepening in </a:t>
            </a:r>
            <a:r>
              <a:rPr lang="es-ES" sz="2800" b="1">
                <a:solidFill>
                  <a:srgbClr val="ED03DC"/>
                </a:solidFill>
              </a:rPr>
              <a:t>sort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98A5C8D-326F-DE06-7879-3ECC22C8B8F0}"/>
              </a:ext>
            </a:extLst>
          </p:cNvPr>
          <p:cNvSpPr txBox="1"/>
          <p:nvPr/>
        </p:nvSpPr>
        <p:spPr>
          <a:xfrm>
            <a:off x="270563" y="5365094"/>
            <a:ext cx="5622013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sort -k</a:t>
            </a:r>
            <a:r>
              <a:rPr lang="en-US" b="1">
                <a:latin typeface="LiberationMono-Bold"/>
              </a:rPr>
              <a:t> </a:t>
            </a:r>
            <a:r>
              <a:rPr lang="en-US" sz="1800" b="1" i="0" u="none" strike="noStrike" baseline="0">
                <a:solidFill>
                  <a:srgbClr val="4500F0"/>
                </a:solidFill>
                <a:latin typeface="LiberationMono-Bold"/>
              </a:rPr>
              <a:t>1,1</a:t>
            </a:r>
            <a:r>
              <a:rPr lang="en-US" sz="1800" b="1" i="0" u="none" strike="noStrike" baseline="0">
                <a:latin typeface="LiberationMono-Bold"/>
              </a:rPr>
              <a:t> -k </a:t>
            </a:r>
            <a:r>
              <a:rPr lang="en-US" sz="1800" b="1" i="0" u="none" strike="noStrike" baseline="0">
                <a:solidFill>
                  <a:srgbClr val="4500F0"/>
                </a:solidFill>
                <a:latin typeface="LiberationMono-Bold"/>
              </a:rPr>
              <a:t>2n</a:t>
            </a:r>
            <a:r>
              <a:rPr lang="en-US" sz="1800" b="1" i="0" u="none" strike="noStrike" baseline="0">
                <a:latin typeface="LiberationMono-Bold"/>
              </a:rPr>
              <a:t> distros.txt</a:t>
            </a:r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A72C2C4-CF99-BFBA-DA33-659C7E1AC9AF}"/>
              </a:ext>
            </a:extLst>
          </p:cNvPr>
          <p:cNvSpPr txBox="1"/>
          <p:nvPr/>
        </p:nvSpPr>
        <p:spPr>
          <a:xfrm>
            <a:off x="270563" y="4941094"/>
            <a:ext cx="5622013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sort distros.txt</a:t>
            </a:r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99F72D8-A9A2-E85F-D654-F768BA0BA60F}"/>
              </a:ext>
            </a:extLst>
          </p:cNvPr>
          <p:cNvSpPr txBox="1"/>
          <p:nvPr/>
        </p:nvSpPr>
        <p:spPr>
          <a:xfrm>
            <a:off x="211756" y="5707786"/>
            <a:ext cx="5577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u="sng">
                <a:solidFill>
                  <a:srgbClr val="FF0000"/>
                </a:solidFill>
              </a:rPr>
              <a:t>normal</a:t>
            </a:r>
            <a:r>
              <a:rPr lang="es-ES" sz="1400">
                <a:solidFill>
                  <a:srgbClr val="FF0000"/>
                </a:solidFill>
              </a:rPr>
              <a:t> sort from field 1 to field 1 and </a:t>
            </a:r>
            <a:r>
              <a:rPr lang="es-ES" sz="1400" b="1" u="sng">
                <a:solidFill>
                  <a:srgbClr val="FF0000"/>
                </a:solidFill>
              </a:rPr>
              <a:t>numeric</a:t>
            </a:r>
            <a:r>
              <a:rPr lang="es-ES" sz="1400">
                <a:solidFill>
                  <a:srgbClr val="FF0000"/>
                </a:solidFill>
              </a:rPr>
              <a:t> sort from field 2 to the end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AA08202-43B5-23EE-3935-DA7A130242C5}"/>
              </a:ext>
            </a:extLst>
          </p:cNvPr>
          <p:cNvSpPr txBox="1"/>
          <p:nvPr/>
        </p:nvSpPr>
        <p:spPr>
          <a:xfrm>
            <a:off x="270562" y="6200500"/>
            <a:ext cx="5622013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fr-FR" sz="1800" b="1" i="0" u="none" strike="noStrike" baseline="0">
                <a:latin typeface="LiberationMono-Bold"/>
              </a:rPr>
              <a:t>sort </a:t>
            </a:r>
            <a:r>
              <a:rPr lang="fr-FR" sz="1800" b="1" i="0" u="none" strike="noStrike" baseline="0">
                <a:solidFill>
                  <a:srgbClr val="ED03DC"/>
                </a:solidFill>
                <a:latin typeface="LiberationMono-Bold"/>
              </a:rPr>
              <a:t>-t </a:t>
            </a:r>
            <a:r>
              <a:rPr lang="fr-FR" sz="1800" b="1" i="0" u="none" strike="noStrike" baseline="0">
                <a:highlight>
                  <a:srgbClr val="FFFF00"/>
                </a:highlight>
                <a:latin typeface="LiberationMono-Bold"/>
              </a:rPr>
              <a:t>':'</a:t>
            </a:r>
            <a:r>
              <a:rPr lang="fr-FR" sz="1800" b="1" i="0" u="none" strike="noStrike" baseline="0">
                <a:latin typeface="LiberationMono-Bold"/>
              </a:rPr>
              <a:t> </a:t>
            </a:r>
            <a:r>
              <a:rPr lang="fr-FR" sz="1800" b="1" i="0" u="none" strike="noStrike" baseline="0">
                <a:solidFill>
                  <a:srgbClr val="ED03DC"/>
                </a:solidFill>
                <a:latin typeface="LiberationMono-Bold"/>
              </a:rPr>
              <a:t>-k </a:t>
            </a:r>
            <a:r>
              <a:rPr lang="fr-FR" sz="1800" b="1" i="0" u="none" strike="noStrike" baseline="0">
                <a:highlight>
                  <a:srgbClr val="00FFFF"/>
                </a:highlight>
                <a:latin typeface="LiberationMono-Bold"/>
              </a:rPr>
              <a:t>7</a:t>
            </a:r>
            <a:r>
              <a:rPr lang="fr-FR" sz="1800" b="1" i="0" u="none" strike="noStrike" baseline="0">
                <a:latin typeface="LiberationMono-Bold"/>
              </a:rPr>
              <a:t> /etc/passwd | head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BDBCCA-14C0-E8BC-9165-CAF8FBBB8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20" y="2463551"/>
            <a:ext cx="3390217" cy="16404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9BDC2BE-61BE-F6FC-B5C5-73FF62BC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106</a:t>
            </a:fld>
            <a:endParaRPr lang="ca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2BC03-725D-73D0-D342-DC1606BED939}"/>
              </a:ext>
            </a:extLst>
          </p:cNvPr>
          <p:cNvSpPr txBox="1"/>
          <p:nvPr/>
        </p:nvSpPr>
        <p:spPr>
          <a:xfrm>
            <a:off x="3480425" y="210656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chemeClr val="accent2"/>
                </a:solidFill>
              </a:rPr>
              <a:t>sort -hr</a:t>
            </a:r>
          </a:p>
        </p:txBody>
      </p:sp>
    </p:spTree>
    <p:extLst>
      <p:ext uri="{BB962C8B-B14F-4D97-AF65-F5344CB8AC3E}">
        <p14:creationId xmlns:p14="http://schemas.microsoft.com/office/powerpoint/2010/main" val="13232040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E857356-E524-952A-876A-5624949B204F}"/>
              </a:ext>
            </a:extLst>
          </p:cNvPr>
          <p:cNvSpPr txBox="1"/>
          <p:nvPr/>
        </p:nvSpPr>
        <p:spPr>
          <a:xfrm>
            <a:off x="473987" y="262909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0" u="none" strike="noStrike" baseline="0">
                <a:solidFill>
                  <a:srgbClr val="FF0000"/>
                </a:solidFill>
                <a:latin typeface="LiberationMono"/>
              </a:rPr>
              <a:t>uniq</a:t>
            </a:r>
            <a:r>
              <a:rPr lang="es-ES" sz="2800" b="0" i="0" u="none" strike="noStrike" baseline="0">
                <a:latin typeface="LiberationMono"/>
              </a:rPr>
              <a:t> </a:t>
            </a:r>
            <a:r>
              <a:rPr lang="en-US" sz="2800" b="0" i="0" u="none" strike="noStrike" baseline="0">
                <a:latin typeface="LiberationSerif"/>
              </a:rPr>
              <a:t>– Report or omit repeated lines</a:t>
            </a:r>
            <a:endParaRPr lang="es-ES" sz="28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A728473-D2C1-C464-310B-C1493E5CCF60}"/>
              </a:ext>
            </a:extLst>
          </p:cNvPr>
          <p:cNvSpPr txBox="1"/>
          <p:nvPr/>
        </p:nvSpPr>
        <p:spPr>
          <a:xfrm>
            <a:off x="473987" y="840737"/>
            <a:ext cx="60976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solidFill>
                  <a:srgbClr val="FF0000"/>
                </a:solidFill>
                <a:latin typeface="LiberationMono"/>
              </a:rPr>
              <a:t>To make it work we first need to sort the lines</a:t>
            </a:r>
            <a:endParaRPr lang="es-ES" sz="200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888BA8-0E5B-0350-701B-F3EA3D86E36B}"/>
              </a:ext>
            </a:extLst>
          </p:cNvPr>
          <p:cNvSpPr txBox="1"/>
          <p:nvPr/>
        </p:nvSpPr>
        <p:spPr>
          <a:xfrm>
            <a:off x="887874" y="1397494"/>
            <a:ext cx="4954661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fr-FR" sz="1800" b="1" i="0" u="none" strike="noStrike" baseline="0">
                <a:latin typeface="LiberationMono-Bold"/>
              </a:rPr>
              <a:t>uniq animals.txt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1C3A4B-B223-8691-5C2F-F67741A75660}"/>
              </a:ext>
            </a:extLst>
          </p:cNvPr>
          <p:cNvSpPr txBox="1"/>
          <p:nvPr/>
        </p:nvSpPr>
        <p:spPr>
          <a:xfrm>
            <a:off x="897500" y="1894339"/>
            <a:ext cx="4954661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fr-FR" sz="1800" b="1" i="0" u="none" strike="noStrike" baseline="0">
                <a:latin typeface="LiberationMono-Bold"/>
              </a:rPr>
              <a:t>sort animals.txt | uniq</a:t>
            </a:r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156A61-BEC0-6B54-4E31-5DF57CA9EBF5}"/>
              </a:ext>
            </a:extLst>
          </p:cNvPr>
          <p:cNvSpPr txBox="1"/>
          <p:nvPr/>
        </p:nvSpPr>
        <p:spPr>
          <a:xfrm>
            <a:off x="5955575" y="1886293"/>
            <a:ext cx="368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0070C0"/>
                </a:solidFill>
              </a:rPr>
              <a:t>Why is Hippopotamus still repeated?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5CF76D8-8CF4-9DD0-77AD-6734A848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67" y="2757464"/>
            <a:ext cx="5493675" cy="21193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633970B-085F-E169-DC0C-54A76FF40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68" y="4988618"/>
            <a:ext cx="5493675" cy="121590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DFA5610-A829-79FD-FC49-7C1674C5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8654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53723A-7D3B-9C1F-D59C-510C5A87A287}"/>
              </a:ext>
            </a:extLst>
          </p:cNvPr>
          <p:cNvSpPr txBox="1"/>
          <p:nvPr/>
        </p:nvSpPr>
        <p:spPr>
          <a:xfrm>
            <a:off x="517356" y="349536"/>
            <a:ext cx="7102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3200" b="1" i="0" u="none" strike="noStrike" baseline="0">
                <a:solidFill>
                  <a:srgbClr val="FF0000"/>
                </a:solidFill>
                <a:latin typeface="LiberationMono"/>
              </a:rPr>
              <a:t>cut</a:t>
            </a:r>
            <a:r>
              <a:rPr lang="es-ES" sz="3200" b="0" i="0" u="none" strike="noStrike" baseline="0">
                <a:latin typeface="LiberationMono"/>
              </a:rPr>
              <a:t> - </a:t>
            </a:r>
            <a:r>
              <a:rPr lang="en-US" sz="3200" b="0" i="0" u="none" strike="noStrike" baseline="0">
                <a:latin typeface="LiberationSerif"/>
              </a:rPr>
              <a:t>extract a section of text from a line</a:t>
            </a:r>
            <a:endParaRPr lang="es-ES" sz="32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C6CE1D-532D-53BA-0760-3CACA72AB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409" y="1670358"/>
            <a:ext cx="5866848" cy="19828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E3F95C-C30F-71AF-A870-860028077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6"/>
          <a:stretch/>
        </p:blipFill>
        <p:spPr>
          <a:xfrm>
            <a:off x="5934410" y="3581400"/>
            <a:ext cx="5866847" cy="23517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AD6A88A-21E7-57DF-544F-D62AB2B27C73}"/>
              </a:ext>
            </a:extLst>
          </p:cNvPr>
          <p:cNvSpPr txBox="1"/>
          <p:nvPr/>
        </p:nvSpPr>
        <p:spPr>
          <a:xfrm>
            <a:off x="506125" y="1959802"/>
            <a:ext cx="504377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cat -A distros.txt</a:t>
            </a:r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944D31-CC63-38A8-5CE1-9CE2329D0E84}"/>
              </a:ext>
            </a:extLst>
          </p:cNvPr>
          <p:cNvSpPr txBox="1"/>
          <p:nvPr/>
        </p:nvSpPr>
        <p:spPr>
          <a:xfrm>
            <a:off x="506125" y="1590470"/>
            <a:ext cx="504377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cat distros.txt</a:t>
            </a:r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68D2BC-1FF2-0B99-C76E-F3A5971E1023}"/>
              </a:ext>
            </a:extLst>
          </p:cNvPr>
          <p:cNvSpPr txBox="1"/>
          <p:nvPr/>
        </p:nvSpPr>
        <p:spPr>
          <a:xfrm>
            <a:off x="506125" y="2667607"/>
            <a:ext cx="504377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cut -f 3 distros.txt</a:t>
            </a:r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0267FC4-A184-1F9D-593E-E5EA9A6DE01C}"/>
              </a:ext>
            </a:extLst>
          </p:cNvPr>
          <p:cNvSpPr txBox="1"/>
          <p:nvPr/>
        </p:nvSpPr>
        <p:spPr>
          <a:xfrm>
            <a:off x="506125" y="3190746"/>
            <a:ext cx="504377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cut -f 3 distros.txt | cut -c 7-10</a:t>
            </a:r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A5A95E0-7ADF-43DE-9223-3F48827B2FF3}"/>
              </a:ext>
            </a:extLst>
          </p:cNvPr>
          <p:cNvSpPr txBox="1"/>
          <p:nvPr/>
        </p:nvSpPr>
        <p:spPr>
          <a:xfrm>
            <a:off x="506125" y="3713885"/>
            <a:ext cx="504377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cut -f 3 distros.txt | cut -c 7-10</a:t>
            </a:r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82BD3A9-1F96-8A14-6F1E-2AC1623FC67F}"/>
              </a:ext>
            </a:extLst>
          </p:cNvPr>
          <p:cNvSpPr txBox="1"/>
          <p:nvPr/>
        </p:nvSpPr>
        <p:spPr>
          <a:xfrm>
            <a:off x="504656" y="4657156"/>
            <a:ext cx="504377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expand distros.txt | cut -c 23-</a:t>
            </a:r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A72C1FD-5E1E-D48B-0EA3-C77F995765E4}"/>
              </a:ext>
            </a:extLst>
          </p:cNvPr>
          <p:cNvSpPr txBox="1"/>
          <p:nvPr/>
        </p:nvSpPr>
        <p:spPr>
          <a:xfrm>
            <a:off x="504656" y="4287824"/>
            <a:ext cx="424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If we want to expand tab into blank spaces: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802AE13-F4CF-6BB9-7F85-01D819802EAC}"/>
              </a:ext>
            </a:extLst>
          </p:cNvPr>
          <p:cNvSpPr txBox="1"/>
          <p:nvPr/>
        </p:nvSpPr>
        <p:spPr>
          <a:xfrm>
            <a:off x="504656" y="5538709"/>
            <a:ext cx="5045244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cut -d ':' -f 1 /etc/passwd | head</a:t>
            </a:r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03139A-7816-CC7A-F15E-332D0C63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03763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DF08B13-53FD-65F4-B394-248F2D85E070}"/>
              </a:ext>
            </a:extLst>
          </p:cNvPr>
          <p:cNvSpPr txBox="1"/>
          <p:nvPr/>
        </p:nvSpPr>
        <p:spPr>
          <a:xfrm>
            <a:off x="596900" y="348734"/>
            <a:ext cx="8572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3200" b="1" i="0" u="none" strike="noStrike" baseline="0">
                <a:solidFill>
                  <a:srgbClr val="FF0000"/>
                </a:solidFill>
                <a:latin typeface="LiberationMono"/>
              </a:rPr>
              <a:t>paste</a:t>
            </a:r>
            <a:r>
              <a:rPr lang="es-ES" sz="3200" b="0" i="0" u="none" strike="noStrike" baseline="0">
                <a:latin typeface="LiberationMono"/>
              </a:rPr>
              <a:t> - </a:t>
            </a:r>
            <a:r>
              <a:rPr lang="en-US" sz="3200" b="0" i="0" u="none" strike="noStrike" baseline="0">
                <a:latin typeface="LiberationSerif"/>
              </a:rPr>
              <a:t>adds one or more columns of text to a file</a:t>
            </a:r>
            <a:endParaRPr lang="es-ES" sz="32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82D0E5-CAAE-CEFC-3AE1-019966B3FAF6}"/>
              </a:ext>
            </a:extLst>
          </p:cNvPr>
          <p:cNvSpPr txBox="1"/>
          <p:nvPr/>
        </p:nvSpPr>
        <p:spPr>
          <a:xfrm>
            <a:off x="925225" y="1236702"/>
            <a:ext cx="7018624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cat distros.txt</a:t>
            </a:r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840D48-B940-0F07-E208-E98D97FC0D10}"/>
              </a:ext>
            </a:extLst>
          </p:cNvPr>
          <p:cNvSpPr txBox="1"/>
          <p:nvPr/>
        </p:nvSpPr>
        <p:spPr>
          <a:xfrm>
            <a:off x="925224" y="1687552"/>
            <a:ext cx="701862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cut -f 1 distros.txt &gt; distros-name.txt</a:t>
            </a:r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D22362-2B8E-87E2-6378-6B681EFBEA05}"/>
              </a:ext>
            </a:extLst>
          </p:cNvPr>
          <p:cNvSpPr txBox="1"/>
          <p:nvPr/>
        </p:nvSpPr>
        <p:spPr>
          <a:xfrm>
            <a:off x="925223" y="2151102"/>
            <a:ext cx="701862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cut -f 2 distros.txt &gt; distros-version.txt</a:t>
            </a:r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2CF6E9-27B4-5735-A029-4C27C8AB1F2D}"/>
              </a:ext>
            </a:extLst>
          </p:cNvPr>
          <p:cNvSpPr txBox="1"/>
          <p:nvPr/>
        </p:nvSpPr>
        <p:spPr>
          <a:xfrm>
            <a:off x="925223" y="2601952"/>
            <a:ext cx="701862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cut -f 3 distros.txt &gt; distros-date.txt</a:t>
            </a:r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79A046F-9BCC-EE22-6D0F-EC4F44CF328B}"/>
              </a:ext>
            </a:extLst>
          </p:cNvPr>
          <p:cNvSpPr txBox="1"/>
          <p:nvPr/>
        </p:nvSpPr>
        <p:spPr>
          <a:xfrm>
            <a:off x="925223" y="3244334"/>
            <a:ext cx="10492077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paste </a:t>
            </a:r>
            <a:r>
              <a:rPr lang="en-US" sz="1800" b="1" i="0" u="none" strike="noStrike" baseline="0">
                <a:solidFill>
                  <a:srgbClr val="FF0000"/>
                </a:solidFill>
                <a:latin typeface="LiberationMono-Bold"/>
              </a:rPr>
              <a:t>distros-date.txt </a:t>
            </a:r>
            <a:r>
              <a:rPr lang="en-US" sz="1800" b="1" i="0" u="none" strike="noStrike" baseline="0">
                <a:solidFill>
                  <a:srgbClr val="4500F0"/>
                </a:solidFill>
                <a:latin typeface="LiberationMono-Bold"/>
              </a:rPr>
              <a:t>distros-name.txt </a:t>
            </a:r>
            <a:r>
              <a:rPr lang="en-US" sz="1800" b="1" i="0" u="none" strike="noStrike" baseline="0">
                <a:solidFill>
                  <a:srgbClr val="7030A0"/>
                </a:solidFill>
                <a:latin typeface="LiberationMono-Bold"/>
              </a:rPr>
              <a:t>distros-version.txt </a:t>
            </a:r>
            <a:r>
              <a:rPr lang="en-US" sz="1800" b="1" i="0" u="none" strike="noStrike" baseline="0">
                <a:latin typeface="LiberationMono-Bold"/>
              </a:rPr>
              <a:t>&gt; distros-new.txt</a:t>
            </a:r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347D8C7-4C3C-C923-1AD4-CE52A515B888}"/>
              </a:ext>
            </a:extLst>
          </p:cNvPr>
          <p:cNvSpPr txBox="1"/>
          <p:nvPr/>
        </p:nvSpPr>
        <p:spPr>
          <a:xfrm>
            <a:off x="596900" y="38825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>
                <a:solidFill>
                  <a:srgbClr val="FF0000"/>
                </a:solidFill>
                <a:latin typeface="LiberationMono"/>
              </a:rPr>
              <a:t>tr </a:t>
            </a:r>
            <a:r>
              <a:rPr lang="es-ES" sz="3200">
                <a:latin typeface="LiberationMono"/>
              </a:rPr>
              <a:t>- transliterate characters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FA05870-4841-299C-B14F-F0CC5AA0B692}"/>
              </a:ext>
            </a:extLst>
          </p:cNvPr>
          <p:cNvSpPr txBox="1"/>
          <p:nvPr/>
        </p:nvSpPr>
        <p:spPr>
          <a:xfrm>
            <a:off x="925223" y="4606409"/>
            <a:ext cx="701862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echo "lowercase letters"</a:t>
            </a:r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C1087B7-F0C7-435F-AF1B-6FA5688B78EE}"/>
              </a:ext>
            </a:extLst>
          </p:cNvPr>
          <p:cNvSpPr txBox="1"/>
          <p:nvPr/>
        </p:nvSpPr>
        <p:spPr>
          <a:xfrm>
            <a:off x="925222" y="5550952"/>
            <a:ext cx="701862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cat animals.txt | tr A-Z a-z &gt; animals-new.txt</a:t>
            </a:r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0D473E3-DE5D-745A-07BF-92C8DD435196}"/>
              </a:ext>
            </a:extLst>
          </p:cNvPr>
          <p:cNvSpPr txBox="1"/>
          <p:nvPr/>
        </p:nvSpPr>
        <p:spPr>
          <a:xfrm>
            <a:off x="925223" y="5065157"/>
            <a:ext cx="701862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echo "lowercase letters" | tr a-z A-Z</a:t>
            </a:r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EBAD450-FF3E-0F54-146F-318C32A5E17C}"/>
              </a:ext>
            </a:extLst>
          </p:cNvPr>
          <p:cNvSpPr txBox="1"/>
          <p:nvPr/>
        </p:nvSpPr>
        <p:spPr>
          <a:xfrm>
            <a:off x="925221" y="6036747"/>
            <a:ext cx="7018625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highlight>
                  <a:srgbClr val="FFFF00"/>
                </a:highlight>
                <a:latin typeface="LiberationMono-Bold"/>
              </a:rPr>
              <a:t>vimdiff</a:t>
            </a:r>
            <a:r>
              <a:rPr lang="en-US" sz="1800" b="1" i="0" u="none" strike="noStrike" baseline="0">
                <a:latin typeface="LiberationMono-Bold"/>
              </a:rPr>
              <a:t> animals.txt animals-new.txt</a:t>
            </a:r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0CAF52A-DAD3-39D7-7A93-6BEFEB42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109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688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AA8552E-C3D9-4099-866D-D5A91256CED5}"/>
              </a:ext>
            </a:extLst>
          </p:cNvPr>
          <p:cNvSpPr/>
          <p:nvPr/>
        </p:nvSpPr>
        <p:spPr>
          <a:xfrm>
            <a:off x="6673850" y="3437980"/>
            <a:ext cx="5060950" cy="3280320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9CEDA2BC-F8B3-4165-86B8-44BD09024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5" y="4185095"/>
            <a:ext cx="4312311" cy="24220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1F128CE-C740-4C10-BC5C-C9DAD7F1E2CA}"/>
              </a:ext>
            </a:extLst>
          </p:cNvPr>
          <p:cNvSpPr txBox="1"/>
          <p:nvPr/>
        </p:nvSpPr>
        <p:spPr>
          <a:xfrm>
            <a:off x="7280275" y="3376931"/>
            <a:ext cx="3893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/>
              <a:t>High Performance computing (Computer clusters)</a:t>
            </a:r>
          </a:p>
        </p:txBody>
      </p:sp>
      <p:pic>
        <p:nvPicPr>
          <p:cNvPr id="17" name="Imagen 16" descr="Diagrama&#10;&#10;Descripción generada automáticamente">
            <a:extLst>
              <a:ext uri="{FF2B5EF4-FFF2-40B4-BE49-F238E27FC236}">
                <a16:creationId xmlns:a16="http://schemas.microsoft.com/office/drawing/2014/main" id="{ACD24336-2FC9-4886-A87C-F482E7883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4" y="266702"/>
            <a:ext cx="6257923" cy="6257923"/>
          </a:xfrm>
          <a:prstGeom prst="rect">
            <a:avLst/>
          </a:prstGeom>
        </p:spPr>
      </p:pic>
      <p:pic>
        <p:nvPicPr>
          <p:cNvPr id="18" name="Imagen 17" descr="Foto en blanco y negro de un coche&#10;&#10;Descripción generada automáticamente con confianza media">
            <a:extLst>
              <a:ext uri="{FF2B5EF4-FFF2-40B4-BE49-F238E27FC236}">
                <a16:creationId xmlns:a16="http://schemas.microsoft.com/office/drawing/2014/main" id="{A7FE76CA-7000-4B1F-A0A9-52526B3DC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25" y="1358900"/>
            <a:ext cx="2106602" cy="167190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4D29058B-E885-41FB-A02A-B1961EBCA822}"/>
              </a:ext>
            </a:extLst>
          </p:cNvPr>
          <p:cNvSpPr/>
          <p:nvPr/>
        </p:nvSpPr>
        <p:spPr>
          <a:xfrm>
            <a:off x="6527797" y="-892"/>
            <a:ext cx="5664203" cy="9638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/>
              <a:t>Computer components</a:t>
            </a:r>
          </a:p>
        </p:txBody>
      </p:sp>
      <p:pic>
        <p:nvPicPr>
          <p:cNvPr id="20" name="Picture 2" descr="Screen | Traductor de inglés a español - inglés.com">
            <a:extLst>
              <a:ext uri="{FF2B5EF4-FFF2-40B4-BE49-F238E27FC236}">
                <a16:creationId xmlns:a16="http://schemas.microsoft.com/office/drawing/2014/main" id="{860DEB2A-3600-439E-B5B0-1D7770DD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782" y="1068694"/>
            <a:ext cx="2503241" cy="1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 descr="Un teclado de computadora&#10;&#10;Descripción generada automáticamente">
            <a:extLst>
              <a:ext uri="{FF2B5EF4-FFF2-40B4-BE49-F238E27FC236}">
                <a16:creationId xmlns:a16="http://schemas.microsoft.com/office/drawing/2014/main" id="{43A82CFD-3869-4B3B-9992-AB7CEE81E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2327426"/>
            <a:ext cx="1907250" cy="132040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9C34B60-5919-4AF7-BBDA-1EB071B220AE}"/>
              </a:ext>
            </a:extLst>
          </p:cNvPr>
          <p:cNvSpPr txBox="1"/>
          <p:nvPr/>
        </p:nvSpPr>
        <p:spPr>
          <a:xfrm>
            <a:off x="8061326" y="2238375"/>
            <a:ext cx="1708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/>
              <a:t>Screen, keyboard, mouse, etc.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C5C3E4E-3EE0-496A-8E0A-A30F3EC91C1E}"/>
              </a:ext>
            </a:extLst>
          </p:cNvPr>
          <p:cNvSpPr txBox="1"/>
          <p:nvPr/>
        </p:nvSpPr>
        <p:spPr>
          <a:xfrm>
            <a:off x="3238500" y="276225"/>
            <a:ext cx="8118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Floppy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254CD80-C2DD-47C9-9B53-F4CE59E74B5E}"/>
              </a:ext>
            </a:extLst>
          </p:cNvPr>
          <p:cNvSpPr txBox="1"/>
          <p:nvPr/>
        </p:nvSpPr>
        <p:spPr>
          <a:xfrm>
            <a:off x="5362575" y="1085850"/>
            <a:ext cx="10513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Heat sink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26D0A41-7C57-4756-BC81-C2E37F1261FE}"/>
              </a:ext>
            </a:extLst>
          </p:cNvPr>
          <p:cNvSpPr txBox="1"/>
          <p:nvPr/>
        </p:nvSpPr>
        <p:spPr>
          <a:xfrm>
            <a:off x="5226956" y="1719981"/>
            <a:ext cx="12763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HDD or SSD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3AAF304-0D1D-430C-A4C3-2764EDD44E84}"/>
              </a:ext>
            </a:extLst>
          </p:cNvPr>
          <p:cNvSpPr txBox="1"/>
          <p:nvPr/>
        </p:nvSpPr>
        <p:spPr>
          <a:xfrm>
            <a:off x="5131706" y="3148731"/>
            <a:ext cx="13721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Optical drive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1B13286-14E4-49DB-9C78-3D3BB0505084}"/>
              </a:ext>
            </a:extLst>
          </p:cNvPr>
          <p:cNvSpPr txBox="1"/>
          <p:nvPr/>
        </p:nvSpPr>
        <p:spPr>
          <a:xfrm>
            <a:off x="5074556" y="5825256"/>
            <a:ext cx="15007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RAM modules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9C504F1-7CFC-4F52-98F6-AC520B7B5E3C}"/>
              </a:ext>
            </a:extLst>
          </p:cNvPr>
          <p:cNvSpPr txBox="1"/>
          <p:nvPr/>
        </p:nvSpPr>
        <p:spPr>
          <a:xfrm>
            <a:off x="2798081" y="4844181"/>
            <a:ext cx="16797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Processor (CPU)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8A23965-BC9A-4DBC-82BC-00658A4B00F0}"/>
              </a:ext>
            </a:extLst>
          </p:cNvPr>
          <p:cNvSpPr txBox="1"/>
          <p:nvPr/>
        </p:nvSpPr>
        <p:spPr>
          <a:xfrm>
            <a:off x="664481" y="4320306"/>
            <a:ext cx="14511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Motherboard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3353BCD-E8A7-4569-8C32-6AB0C196349F}"/>
              </a:ext>
            </a:extLst>
          </p:cNvPr>
          <p:cNvSpPr txBox="1"/>
          <p:nvPr/>
        </p:nvSpPr>
        <p:spPr>
          <a:xfrm>
            <a:off x="359681" y="2186706"/>
            <a:ext cx="14434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Power supply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F928F51-A3D4-4F31-A820-19E4BFA68952}"/>
              </a:ext>
            </a:extLst>
          </p:cNvPr>
          <p:cNvSpPr txBox="1"/>
          <p:nvPr/>
        </p:nvSpPr>
        <p:spPr>
          <a:xfrm>
            <a:off x="550181" y="253131"/>
            <a:ext cx="12025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System fan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2689F0-AD96-4977-A43D-C4F2E68997A2}"/>
              </a:ext>
            </a:extLst>
          </p:cNvPr>
          <p:cNvSpPr txBox="1"/>
          <p:nvPr/>
        </p:nvSpPr>
        <p:spPr>
          <a:xfrm>
            <a:off x="6984635" y="1136813"/>
            <a:ext cx="20423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Graphics card (CPU)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7B65901-C634-BF59-FE27-7B33D7D0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78568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5C7C523-4FF5-9E5F-FB41-490160B5DA0F}"/>
              </a:ext>
            </a:extLst>
          </p:cNvPr>
          <p:cNvSpPr txBox="1"/>
          <p:nvPr/>
        </p:nvSpPr>
        <p:spPr>
          <a:xfrm>
            <a:off x="504824" y="644009"/>
            <a:ext cx="7153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>
                <a:latin typeface="LiberationSans-Bold"/>
              </a:rPr>
              <a:t>ROT13: The Not-So-Secret Decoder Ring</a:t>
            </a:r>
            <a:endParaRPr lang="es-ES" sz="32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90FB100-5744-720D-E547-27C857001005}"/>
              </a:ext>
            </a:extLst>
          </p:cNvPr>
          <p:cNvSpPr txBox="1"/>
          <p:nvPr/>
        </p:nvSpPr>
        <p:spPr>
          <a:xfrm>
            <a:off x="847724" y="1456035"/>
            <a:ext cx="97059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u="none" strike="noStrike" baseline="0">
                <a:latin typeface="LiberationSerif"/>
              </a:rPr>
              <a:t>One amusing use of </a:t>
            </a:r>
            <a:r>
              <a:rPr lang="en-US" sz="2400" b="1" i="1" u="none" strike="noStrike" baseline="0">
                <a:solidFill>
                  <a:srgbClr val="FF0000"/>
                </a:solidFill>
                <a:latin typeface="LiberationMono"/>
              </a:rPr>
              <a:t>tr</a:t>
            </a:r>
            <a:r>
              <a:rPr lang="en-US" sz="2400" b="0" i="0" u="none" strike="noStrike" baseline="0">
                <a:latin typeface="LiberationMono"/>
              </a:rPr>
              <a:t> </a:t>
            </a:r>
            <a:r>
              <a:rPr lang="en-US" sz="2400" b="0" i="0" u="none" strike="noStrike" baseline="0">
                <a:latin typeface="LiberationSerif"/>
              </a:rPr>
              <a:t>is to perform </a:t>
            </a:r>
            <a:r>
              <a:rPr lang="en-US" sz="2400" b="0" i="1" u="none" strike="noStrike" baseline="0">
                <a:latin typeface="LiberationSerif-Italic"/>
              </a:rPr>
              <a:t>ROT13 encoding </a:t>
            </a:r>
            <a:r>
              <a:rPr lang="en-US" sz="2400" b="0" i="0" u="none" strike="noStrike" baseline="0">
                <a:latin typeface="LiberationSerif"/>
              </a:rPr>
              <a:t>of text. ROT13 is a trivial type of encryption based on a simple substitution cipher. The method simply moves each character 13 places up the alphabet. Since this is half way up the possible 26 characters, performing the algorithm a second time on the text restores it to its original form.</a:t>
            </a:r>
            <a:endParaRPr lang="es-ES" sz="24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E006CC-20EE-E86B-9320-60A1B691918C}"/>
              </a:ext>
            </a:extLst>
          </p:cNvPr>
          <p:cNvSpPr txBox="1"/>
          <p:nvPr/>
        </p:nvSpPr>
        <p:spPr>
          <a:xfrm>
            <a:off x="1563398" y="3815834"/>
            <a:ext cx="8285452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pl-PL" sz="2400" b="1" i="0" u="none" strike="noStrike" baseline="0">
                <a:latin typeface="LiberationMono-Bold"/>
              </a:rPr>
              <a:t>echo "secret text" | tr </a:t>
            </a:r>
            <a:r>
              <a:rPr lang="pl-PL" sz="2400" b="1" i="0" u="none" strike="noStrike" baseline="0">
                <a:solidFill>
                  <a:srgbClr val="FF66FF"/>
                </a:solidFill>
                <a:latin typeface="LiberationMono-Bold"/>
              </a:rPr>
              <a:t>a-z</a:t>
            </a:r>
            <a:r>
              <a:rPr lang="pl-PL" sz="2400" b="1" i="0" u="none" strike="noStrike" baseline="0">
                <a:solidFill>
                  <a:srgbClr val="ED03DC"/>
                </a:solidFill>
                <a:latin typeface="LiberationMono-Bold"/>
              </a:rPr>
              <a:t>A-Z</a:t>
            </a:r>
            <a:r>
              <a:rPr lang="pl-PL" sz="2400" b="1" i="0" u="none" strike="noStrike" baseline="0">
                <a:latin typeface="LiberationMono-Bold"/>
              </a:rPr>
              <a:t> </a:t>
            </a:r>
            <a:r>
              <a:rPr lang="pl-PL" sz="2400" b="1" i="0" u="none" strike="noStrike" baseline="0">
                <a:solidFill>
                  <a:srgbClr val="5B9BD5"/>
                </a:solidFill>
                <a:latin typeface="LiberationMono-Bold"/>
              </a:rPr>
              <a:t>n-z</a:t>
            </a:r>
            <a:r>
              <a:rPr lang="pl-PL" sz="2400" b="1" i="0" u="none" strike="noStrike" baseline="0">
                <a:solidFill>
                  <a:schemeClr val="accent6"/>
                </a:solidFill>
                <a:latin typeface="LiberationMono-Bold"/>
              </a:rPr>
              <a:t>a-m</a:t>
            </a:r>
            <a:r>
              <a:rPr lang="pl-PL" sz="2400" b="1" i="0" u="none" strike="noStrike" baseline="0">
                <a:solidFill>
                  <a:srgbClr val="4500F0"/>
                </a:solidFill>
                <a:latin typeface="LiberationMono-Bold"/>
              </a:rPr>
              <a:t>N-Z</a:t>
            </a:r>
            <a:r>
              <a:rPr lang="pl-PL" sz="2400" b="1" i="0" u="none" strike="noStrike" baseline="0">
                <a:solidFill>
                  <a:srgbClr val="00B050"/>
                </a:solidFill>
                <a:latin typeface="LiberationMono-Bold"/>
              </a:rPr>
              <a:t>A-M</a:t>
            </a:r>
            <a:endParaRPr lang="es-ES" sz="2400">
              <a:solidFill>
                <a:srgbClr val="00B05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3891F7-16D6-29AE-D0DB-FDC6EA5D88F5}"/>
              </a:ext>
            </a:extLst>
          </p:cNvPr>
          <p:cNvSpPr txBox="1"/>
          <p:nvPr/>
        </p:nvSpPr>
        <p:spPr>
          <a:xfrm>
            <a:off x="1557985" y="4951035"/>
            <a:ext cx="8285452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pl-PL" sz="2400" b="1" i="0" u="none" strike="noStrike" baseline="0">
                <a:latin typeface="LiberationMono-Bold"/>
              </a:rPr>
              <a:t>echo "</a:t>
            </a:r>
            <a:r>
              <a:rPr lang="es-ES" sz="2400" b="1" i="0" u="none" strike="noStrike" baseline="0">
                <a:latin typeface="LiberationMono-Bold"/>
              </a:rPr>
              <a:t>.................</a:t>
            </a:r>
            <a:r>
              <a:rPr lang="pl-PL" sz="2400" b="1" i="0" u="none" strike="noStrike" baseline="0">
                <a:latin typeface="LiberationMono-Bold"/>
              </a:rPr>
              <a:t>" | tr a-zA-Z n-za-mN-ZA-M</a:t>
            </a:r>
            <a:endParaRPr lang="es-ES" sz="24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FAAE195-D98C-7C0E-741B-4A05CAB0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477620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04195B-AE9D-9CD6-7D81-92363F4C5ECC}"/>
              </a:ext>
            </a:extLst>
          </p:cNvPr>
          <p:cNvSpPr txBox="1"/>
          <p:nvPr/>
        </p:nvSpPr>
        <p:spPr>
          <a:xfrm>
            <a:off x="354531" y="303749"/>
            <a:ext cx="11481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3200" b="1" i="0" u="none" strike="noStrike" baseline="0">
                <a:solidFill>
                  <a:srgbClr val="FF0000"/>
                </a:solidFill>
                <a:latin typeface="LiberationMono"/>
              </a:rPr>
              <a:t>sed </a:t>
            </a:r>
            <a:r>
              <a:rPr lang="es-ES" sz="3200" b="1" i="0" u="none" strike="noStrike" baseline="0">
                <a:latin typeface="LiberationMono"/>
              </a:rPr>
              <a:t>-</a:t>
            </a:r>
            <a:r>
              <a:rPr lang="es-ES" sz="3200" b="1" i="0" u="none" strike="noStrike" baseline="0">
                <a:solidFill>
                  <a:srgbClr val="FF0000"/>
                </a:solidFill>
                <a:latin typeface="LiberationMono"/>
              </a:rPr>
              <a:t> </a:t>
            </a:r>
            <a:r>
              <a:rPr lang="es-ES" sz="3200" b="0" i="1" u="none" strike="noStrike" baseline="0">
                <a:latin typeface="LiberationSerif-Italic"/>
              </a:rPr>
              <a:t>stream editor. </a:t>
            </a:r>
            <a:br>
              <a:rPr lang="es-ES" sz="2000" b="0" i="1" u="none" strike="noStrike" baseline="0">
                <a:latin typeface="LiberationSerif-Italic"/>
              </a:rPr>
            </a:br>
            <a:r>
              <a:rPr lang="en-US" sz="2400" b="0" i="0" u="none" strike="noStrike" baseline="0">
                <a:latin typeface="LiberationSerif"/>
              </a:rPr>
              <a:t>It performs text editing on a stream of text, either a set of specified files or standard input.</a:t>
            </a:r>
            <a:endParaRPr lang="es-ES" sz="4000" b="1"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D16EA-3D7C-352F-CBD6-EE571EE7B113}"/>
              </a:ext>
            </a:extLst>
          </p:cNvPr>
          <p:cNvSpPr txBox="1"/>
          <p:nvPr/>
        </p:nvSpPr>
        <p:spPr>
          <a:xfrm>
            <a:off x="443431" y="1583630"/>
            <a:ext cx="8285452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b="0" i="0" u="none" strike="noStrike" baseline="0">
                <a:latin typeface="LiberationMono"/>
              </a:rPr>
              <a:t>[me@linuxbox ~]$ </a:t>
            </a:r>
            <a:r>
              <a:rPr lang="en-US" sz="2400" b="1" i="0" u="none" strike="noStrike" baseline="0">
                <a:latin typeface="LiberationMono-Bold"/>
              </a:rPr>
              <a:t>echo "front" | sed 's/front/back/'</a:t>
            </a:r>
            <a:endParaRPr lang="es-ES" sz="2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51E071-D957-6D76-8560-564DABA00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0" y="2365238"/>
            <a:ext cx="5790110" cy="38784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B19DDB-DFDB-43FB-A757-94DD7CEDDAC2}"/>
              </a:ext>
            </a:extLst>
          </p:cNvPr>
          <p:cNvSpPr txBox="1"/>
          <p:nvPr/>
        </p:nvSpPr>
        <p:spPr>
          <a:xfrm>
            <a:off x="242390" y="2768805"/>
            <a:ext cx="5589070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pt-BR" sz="2000" b="1" i="0" u="none" strike="noStrike" baseline="0">
                <a:latin typeface="LiberationMono-Bold"/>
              </a:rPr>
              <a:t>sed -n '3p' distros.txt</a:t>
            </a:r>
            <a:endParaRPr lang="es-ES" sz="20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7A3BC0-FF3C-28EC-2E90-BA4B0B80F22F}"/>
              </a:ext>
            </a:extLst>
          </p:cNvPr>
          <p:cNvSpPr txBox="1"/>
          <p:nvPr/>
        </p:nvSpPr>
        <p:spPr>
          <a:xfrm>
            <a:off x="242390" y="3454644"/>
            <a:ext cx="5589070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pt-BR" sz="2000" b="1" i="0" u="none" strike="noStrike" baseline="0">
                <a:latin typeface="LiberationMono-Bold"/>
              </a:rPr>
              <a:t>sed -n '1,5p' distros.txt</a:t>
            </a:r>
            <a:endParaRPr lang="es-ES" sz="20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AEDD7D-BF4C-5A11-EC4D-3850F58B863D}"/>
              </a:ext>
            </a:extLst>
          </p:cNvPr>
          <p:cNvSpPr txBox="1"/>
          <p:nvPr/>
        </p:nvSpPr>
        <p:spPr>
          <a:xfrm>
            <a:off x="242390" y="4140483"/>
            <a:ext cx="5589070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pt-BR" sz="2000" b="1" i="0" u="none" strike="noStrike" baseline="0">
                <a:latin typeface="LiberationMono-Bold"/>
              </a:rPr>
              <a:t>sed -n '/SUSE/p' distros.txt</a:t>
            </a:r>
            <a:endParaRPr lang="es-ES" sz="20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0BD0698-D5F7-7A8E-E364-C29BAA42720E}"/>
              </a:ext>
            </a:extLst>
          </p:cNvPr>
          <p:cNvSpPr txBox="1"/>
          <p:nvPr/>
        </p:nvSpPr>
        <p:spPr>
          <a:xfrm>
            <a:off x="242390" y="4826322"/>
            <a:ext cx="5589070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pt-BR" sz="2000" b="1" i="0" u="none" strike="noStrike" baseline="0">
                <a:latin typeface="LiberationMono-Bold"/>
              </a:rPr>
              <a:t>sed -n '/SUSE/!p' distros.txt</a:t>
            </a:r>
            <a:endParaRPr lang="es-ES" sz="20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5B69531-741F-C77D-4F54-826465D7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203371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248C64-CD4F-48CB-85A6-6041F199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218441"/>
            <a:ext cx="6182345" cy="62331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C263E0-9B7F-181D-6F7A-7DB5EDDA6360}"/>
              </a:ext>
            </a:extLst>
          </p:cNvPr>
          <p:cNvSpPr txBox="1"/>
          <p:nvPr/>
        </p:nvSpPr>
        <p:spPr>
          <a:xfrm>
            <a:off x="294654" y="3822700"/>
            <a:ext cx="6423646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n-US" sz="2000" b="1" i="0" u="none" strike="noStrike" baseline="0">
                <a:latin typeface="LiberationMono-Bold"/>
              </a:rPr>
              <a:t>sed 's/</a:t>
            </a:r>
            <a:r>
              <a:rPr lang="en-US" sz="2000" b="1" i="1" u="none" strike="noStrike" baseline="0">
                <a:solidFill>
                  <a:srgbClr val="4500F0"/>
                </a:solidFill>
                <a:latin typeface="LiberationMono-BoldItalic"/>
              </a:rPr>
              <a:t>regexp</a:t>
            </a:r>
            <a:r>
              <a:rPr lang="en-US" sz="2000" b="1" i="0" u="none" strike="noStrike" baseline="0">
                <a:latin typeface="LiberationMono-Bold"/>
              </a:rPr>
              <a:t>/</a:t>
            </a:r>
            <a:r>
              <a:rPr lang="en-US" sz="2000" b="1" i="1" u="none" strike="noStrike" baseline="0">
                <a:solidFill>
                  <a:srgbClr val="4500F0"/>
                </a:solidFill>
                <a:latin typeface="LiberationMono-BoldItalic"/>
              </a:rPr>
              <a:t>replacement</a:t>
            </a:r>
            <a:r>
              <a:rPr lang="en-US" sz="2000" b="1" i="0" u="none" strike="noStrike" baseline="0">
                <a:latin typeface="LiberationMono-Bold"/>
              </a:rPr>
              <a:t>/' distros.txt</a:t>
            </a:r>
            <a:endParaRPr lang="es-ES" sz="20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9E23ED8-43C5-52D4-C692-83F132466327}"/>
              </a:ext>
            </a:extLst>
          </p:cNvPr>
          <p:cNvSpPr txBox="1"/>
          <p:nvPr/>
        </p:nvSpPr>
        <p:spPr>
          <a:xfrm>
            <a:off x="294654" y="4330700"/>
            <a:ext cx="6423646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n-US" sz="2000" b="1" i="0" u="none" strike="noStrike" baseline="0">
                <a:latin typeface="LiberationMono-Bold"/>
              </a:rPr>
              <a:t>echo "aaabbbccc" | sed 's/b/B/'</a:t>
            </a:r>
            <a:endParaRPr lang="es-ES" sz="20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3CE7118-630E-1A0D-A0F8-1B2CF6B66188}"/>
              </a:ext>
            </a:extLst>
          </p:cNvPr>
          <p:cNvSpPr txBox="1"/>
          <p:nvPr/>
        </p:nvSpPr>
        <p:spPr>
          <a:xfrm>
            <a:off x="294654" y="4838700"/>
            <a:ext cx="6423646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echo "aaabbbccc" | sed 's/b/B/</a:t>
            </a:r>
            <a:r>
              <a:rPr lang="es-ES" sz="2000" b="1" i="0" u="none" strike="noStrike" baseline="0">
                <a:solidFill>
                  <a:srgbClr val="FF0000"/>
                </a:solidFill>
                <a:latin typeface="LiberationMono-Bold"/>
              </a:rPr>
              <a:t>g</a:t>
            </a:r>
            <a:r>
              <a:rPr lang="es-ES" sz="2000" b="1" i="0" u="none" strike="noStrike" baseline="0">
                <a:latin typeface="LiberationMono-Bold"/>
              </a:rPr>
              <a:t>'</a:t>
            </a:r>
            <a:endParaRPr lang="es-ES" sz="200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B8E2B0DC-C6D8-DBA5-0217-2AB8E1EA88AF}"/>
              </a:ext>
            </a:extLst>
          </p:cNvPr>
          <p:cNvSpPr/>
          <p:nvPr/>
        </p:nvSpPr>
        <p:spPr>
          <a:xfrm rot="2047802">
            <a:off x="5104172" y="1493121"/>
            <a:ext cx="635134" cy="381080"/>
          </a:xfrm>
          <a:prstGeom prst="rightArrow">
            <a:avLst>
              <a:gd name="adj1" fmla="val 27931"/>
              <a:gd name="adj2" fmla="val 7216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3A3FC81F-1FB6-39D4-55DF-3F9E008408CF}"/>
              </a:ext>
            </a:extLst>
          </p:cNvPr>
          <p:cNvSpPr/>
          <p:nvPr/>
        </p:nvSpPr>
        <p:spPr>
          <a:xfrm rot="2047802">
            <a:off x="5180372" y="3156821"/>
            <a:ext cx="635134" cy="381080"/>
          </a:xfrm>
          <a:prstGeom prst="rightArrow">
            <a:avLst>
              <a:gd name="adj1" fmla="val 27931"/>
              <a:gd name="adj2" fmla="val 7216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CC273F3-024B-FF34-D9F5-6A722ACD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20542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07C8DBA-2FE9-A359-ABCC-D65005DD26D2}"/>
              </a:ext>
            </a:extLst>
          </p:cNvPr>
          <p:cNvSpPr/>
          <p:nvPr/>
        </p:nvSpPr>
        <p:spPr>
          <a:xfrm>
            <a:off x="406092" y="1612806"/>
            <a:ext cx="596637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/>
              <a:t>sed -n 'N'p file		</a:t>
            </a:r>
            <a:r>
              <a:rPr lang="es-ES" sz="2000">
                <a:solidFill>
                  <a:srgbClr val="FF0000"/>
                </a:solidFill>
              </a:rPr>
              <a:t>print line N</a:t>
            </a:r>
          </a:p>
          <a:p>
            <a:r>
              <a:rPr lang="es-ES" sz="2000"/>
              <a:t>sed -n 'Np' file		</a:t>
            </a:r>
            <a:r>
              <a:rPr lang="es-ES" sz="2000">
                <a:solidFill>
                  <a:srgbClr val="FF0000"/>
                </a:solidFill>
              </a:rPr>
              <a:t>print line N</a:t>
            </a:r>
          </a:p>
          <a:p>
            <a:r>
              <a:rPr lang="es-ES" sz="2000"/>
              <a:t>sed -n 'N!p' file		</a:t>
            </a:r>
            <a:r>
              <a:rPr lang="es-ES" sz="2000">
                <a:solidFill>
                  <a:srgbClr val="FF0000"/>
                </a:solidFill>
              </a:rPr>
              <a:t>print all lines except N</a:t>
            </a:r>
          </a:p>
          <a:p>
            <a:r>
              <a:rPr lang="es-ES" sz="2000"/>
              <a:t>sed -n 'M,Np' file		</a:t>
            </a:r>
            <a:r>
              <a:rPr lang="es-ES" sz="2000">
                <a:solidFill>
                  <a:srgbClr val="FF0000"/>
                </a:solidFill>
              </a:rPr>
              <a:t>print from line M to line N</a:t>
            </a:r>
          </a:p>
          <a:p>
            <a:r>
              <a:rPr lang="es-ES" sz="2000"/>
              <a:t>sed -n 'N,$p' file		</a:t>
            </a:r>
            <a:r>
              <a:rPr lang="es-ES" sz="2000">
                <a:solidFill>
                  <a:srgbClr val="FF0000"/>
                </a:solidFill>
              </a:rPr>
              <a:t>print from line N to last line</a:t>
            </a:r>
          </a:p>
          <a:p>
            <a:r>
              <a:rPr lang="es-ES" sz="2000"/>
              <a:t>sed -n '/pattern/p' file	</a:t>
            </a:r>
            <a:r>
              <a:rPr lang="es-ES" sz="2000">
                <a:solidFill>
                  <a:srgbClr val="FF0000"/>
                </a:solidFill>
              </a:rPr>
              <a:t>print line with pattern</a:t>
            </a:r>
          </a:p>
          <a:p>
            <a:r>
              <a:rPr lang="es-ES" sz="2000"/>
              <a:t>sed -n '/pattern/,+3p' file	</a:t>
            </a:r>
            <a:r>
              <a:rPr lang="es-ES" sz="2000">
                <a:solidFill>
                  <a:srgbClr val="FF0000"/>
                </a:solidFill>
              </a:rPr>
              <a:t>print pattern line + 3 next</a:t>
            </a:r>
          </a:p>
          <a:p>
            <a:r>
              <a:rPr lang="es-ES" sz="2000"/>
              <a:t>sed -n '/P1/,/P2/p' file	</a:t>
            </a:r>
            <a:r>
              <a:rPr lang="es-ES" sz="2000">
                <a:solidFill>
                  <a:srgbClr val="FF0000"/>
                </a:solidFill>
              </a:rPr>
              <a:t>print lines between patterns </a:t>
            </a:r>
          </a:p>
          <a:p>
            <a:r>
              <a:rPr lang="es-ES" sz="2000"/>
              <a:t>sed -nE '/P1|P2/p' file	</a:t>
            </a:r>
            <a:r>
              <a:rPr lang="es-ES" sz="2000">
                <a:solidFill>
                  <a:srgbClr val="FF0000"/>
                </a:solidFill>
              </a:rPr>
              <a:t>print lines with patterns</a:t>
            </a:r>
            <a:endParaRPr lang="ca-ES" sz="200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C39169-C110-108E-5965-24415128D647}"/>
              </a:ext>
            </a:extLst>
          </p:cNvPr>
          <p:cNvSpPr txBox="1"/>
          <p:nvPr/>
        </p:nvSpPr>
        <p:spPr>
          <a:xfrm>
            <a:off x="406092" y="1050955"/>
            <a:ext cx="102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/>
              <a:t>Printing</a:t>
            </a:r>
            <a:endParaRPr lang="ca-ES" sz="2000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EB1DEE-E29D-D7CF-A24E-B9001E652014}"/>
              </a:ext>
            </a:extLst>
          </p:cNvPr>
          <p:cNvSpPr txBox="1"/>
          <p:nvPr/>
        </p:nvSpPr>
        <p:spPr>
          <a:xfrm>
            <a:off x="441403" y="46575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/>
              <a:t>Replacing</a:t>
            </a:r>
            <a:endParaRPr lang="es-ES" sz="20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C9E062-F495-22F8-3BE2-516B8AB9EB2F}"/>
              </a:ext>
            </a:extLst>
          </p:cNvPr>
          <p:cNvSpPr txBox="1"/>
          <p:nvPr/>
        </p:nvSpPr>
        <p:spPr>
          <a:xfrm>
            <a:off x="6473903" y="1089055"/>
            <a:ext cx="107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/>
              <a:t>Deleting</a:t>
            </a:r>
            <a:endParaRPr lang="ca-ES" sz="2000" b="1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F669DEA-4244-AD01-06EC-FAD064AA00F2}"/>
              </a:ext>
            </a:extLst>
          </p:cNvPr>
          <p:cNvSpPr/>
          <p:nvPr/>
        </p:nvSpPr>
        <p:spPr>
          <a:xfrm>
            <a:off x="6489709" y="4657516"/>
            <a:ext cx="53990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ca-ES" sz="2000" b="1"/>
              <a:t>Inserting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a-ES" altLang="ca-ES" sz="2000" b="1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altLang="ca-ES" sz="2000"/>
              <a:t>sed '7 a &lt;LINE-TO-BE-ADDED after line 7&gt;' FILE.txt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24333D-5A71-7D21-8081-0BB5469BBE13}"/>
              </a:ext>
            </a:extLst>
          </p:cNvPr>
          <p:cNvSpPr txBox="1"/>
          <p:nvPr/>
        </p:nvSpPr>
        <p:spPr>
          <a:xfrm>
            <a:off x="6473903" y="1650906"/>
            <a:ext cx="57037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sed '1d' file	     </a:t>
            </a:r>
            <a:r>
              <a:rPr lang="es-ES" sz="2000">
                <a:solidFill>
                  <a:srgbClr val="FF0000"/>
                </a:solidFill>
              </a:rPr>
              <a:t>delete line 1</a:t>
            </a:r>
          </a:p>
          <a:p>
            <a:r>
              <a:rPr lang="es-ES" sz="2000"/>
              <a:t>sed '$d' file	     </a:t>
            </a:r>
            <a:r>
              <a:rPr lang="es-ES" sz="2000">
                <a:solidFill>
                  <a:srgbClr val="FF0000"/>
                </a:solidFill>
              </a:rPr>
              <a:t>delete last line</a:t>
            </a:r>
          </a:p>
          <a:p>
            <a:r>
              <a:rPr lang="es-ES" sz="2000"/>
              <a:t>sed '4,7d' file	     </a:t>
            </a:r>
            <a:r>
              <a:rPr lang="es-ES" sz="2000">
                <a:solidFill>
                  <a:srgbClr val="FF0000"/>
                </a:solidFill>
              </a:rPr>
              <a:t>delete from line 4 to line 7</a:t>
            </a:r>
          </a:p>
          <a:p>
            <a:r>
              <a:rPr lang="es-ES" sz="2000"/>
              <a:t>sed '5,$d' file 	     </a:t>
            </a:r>
            <a:r>
              <a:rPr lang="es-ES" sz="2000">
                <a:solidFill>
                  <a:srgbClr val="FF0000"/>
                </a:solidFill>
              </a:rPr>
              <a:t>delete from line 5 to last line</a:t>
            </a:r>
          </a:p>
          <a:p>
            <a:r>
              <a:rPr lang="es-ES" sz="2000"/>
              <a:t>sed '/abc/d' file	     </a:t>
            </a:r>
            <a:r>
              <a:rPr lang="es-ES" sz="2000">
                <a:solidFill>
                  <a:srgbClr val="FF0000"/>
                </a:solidFill>
              </a:rPr>
              <a:t>delete line with pattern</a:t>
            </a:r>
          </a:p>
          <a:p>
            <a:r>
              <a:rPr lang="es-ES" sz="2000"/>
              <a:t>sed '1,/abd/d' file     </a:t>
            </a:r>
            <a:r>
              <a:rPr lang="es-ES" sz="2000">
                <a:solidFill>
                  <a:srgbClr val="FF0000"/>
                </a:solidFill>
              </a:rPr>
              <a:t>delete from line 1 to pattern line</a:t>
            </a:r>
            <a:endParaRPr lang="ca-ES" sz="200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3DBC80-191F-2495-3E26-14A78BD22D2A}"/>
              </a:ext>
            </a:extLst>
          </p:cNvPr>
          <p:cNvSpPr txBox="1"/>
          <p:nvPr/>
        </p:nvSpPr>
        <p:spPr>
          <a:xfrm>
            <a:off x="522858" y="5273069"/>
            <a:ext cx="320510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/>
              <a:t>sed 's/John/Mike/g' filename</a:t>
            </a:r>
            <a:endParaRPr lang="ca-ES" sz="20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C90E2FB-A5BE-8695-E331-50399E368F95}"/>
              </a:ext>
            </a:extLst>
          </p:cNvPr>
          <p:cNvSpPr txBox="1"/>
          <p:nvPr/>
        </p:nvSpPr>
        <p:spPr>
          <a:xfrm>
            <a:off x="454103" y="57191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rgbClr val="FF0000"/>
                </a:solidFill>
              </a:rPr>
              <a:t>substitute John by Mike globally (all occurrences in line)</a:t>
            </a:r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55EB272-D00E-68E8-A4AE-EF9E56BCBB24}"/>
              </a:ext>
            </a:extLst>
          </p:cNvPr>
          <p:cNvSpPr txBox="1"/>
          <p:nvPr/>
        </p:nvSpPr>
        <p:spPr>
          <a:xfrm>
            <a:off x="6473903" y="5673179"/>
            <a:ext cx="4981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rgbClr val="FF0000"/>
                </a:solidFill>
              </a:rPr>
              <a:t>add &lt;whatever&gt; after line 7 in FILE.txt</a:t>
            </a:r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26CA1AB-1B02-602B-5839-8A20A63E9831}"/>
              </a:ext>
            </a:extLst>
          </p:cNvPr>
          <p:cNvSpPr txBox="1"/>
          <p:nvPr/>
        </p:nvSpPr>
        <p:spPr>
          <a:xfrm>
            <a:off x="410448" y="397302"/>
            <a:ext cx="1592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4500F0"/>
                </a:solidFill>
                <a:highlight>
                  <a:srgbClr val="FFFF00"/>
                </a:highlight>
              </a:rPr>
              <a:t>Examples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D49156E-830E-DC6D-C96F-8151BF2F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020820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327634-EC0F-2C7E-D3C0-733B79EF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42" y="757528"/>
            <a:ext cx="8014858" cy="54208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1896B14-0EFA-C480-B181-0B38BF2E92BF}"/>
              </a:ext>
            </a:extLst>
          </p:cNvPr>
          <p:cNvSpPr txBox="1"/>
          <p:nvPr/>
        </p:nvSpPr>
        <p:spPr>
          <a:xfrm>
            <a:off x="736600" y="177800"/>
            <a:ext cx="7104574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/>
              <a:t>Copy </a:t>
            </a:r>
            <a:r>
              <a:rPr lang="es-ES" sz="2400">
                <a:solidFill>
                  <a:srgbClr val="FFFF00"/>
                </a:solidFill>
              </a:rPr>
              <a:t>names.dat </a:t>
            </a:r>
            <a:r>
              <a:rPr lang="es-ES" sz="2400"/>
              <a:t>file from /home/alumno1/. Use </a:t>
            </a:r>
            <a:r>
              <a:rPr lang="es-ES" sz="2400" b="1" i="1"/>
              <a:t>sed</a:t>
            </a:r>
            <a:r>
              <a:rPr lang="es-ES" sz="2400"/>
              <a:t> to: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E68796-A46A-DAA4-3EC0-CBC789D173BA}"/>
              </a:ext>
            </a:extLst>
          </p:cNvPr>
          <p:cNvSpPr txBox="1"/>
          <p:nvPr/>
        </p:nvSpPr>
        <p:spPr>
          <a:xfrm>
            <a:off x="486018" y="6282898"/>
            <a:ext cx="11020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>
                <a:highlight>
                  <a:srgbClr val="FFFF00"/>
                </a:highlight>
              </a:rPr>
              <a:t>Additional </a:t>
            </a:r>
            <a:r>
              <a:rPr lang="es-ES" sz="2000" b="1" i="1">
                <a:highlight>
                  <a:srgbClr val="FFFF00"/>
                </a:highlight>
              </a:rPr>
              <a:t>sed</a:t>
            </a:r>
            <a:r>
              <a:rPr lang="es-ES" sz="2000" b="1">
                <a:highlight>
                  <a:srgbClr val="FFFF00"/>
                </a:highlight>
              </a:rPr>
              <a:t> exercises</a:t>
            </a:r>
            <a:r>
              <a:rPr lang="es-ES" sz="2000"/>
              <a:t>: </a:t>
            </a:r>
            <a:r>
              <a:rPr lang="es-ES" sz="2000">
                <a:solidFill>
                  <a:srgbClr val="4500F0"/>
                </a:solidFill>
              </a:rPr>
              <a:t>https://www.geeksforgeeks.org/sed-command-in-linux-unix-with-examples/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5EACD5-8A61-8A5D-F1A3-FC1919E7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511009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E790E90-D9A7-F848-6ED7-4ED353F19D42}"/>
              </a:ext>
            </a:extLst>
          </p:cNvPr>
          <p:cNvSpPr txBox="1"/>
          <p:nvPr/>
        </p:nvSpPr>
        <p:spPr>
          <a:xfrm>
            <a:off x="444500" y="254000"/>
            <a:ext cx="68799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/>
              <a:t>AWK "command" (language)</a:t>
            </a:r>
            <a:endParaRPr lang="ca-ES" sz="4400" b="1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A685E7-665E-1198-D0C0-ABA916BBA3BD}"/>
              </a:ext>
            </a:extLst>
          </p:cNvPr>
          <p:cNvSpPr txBox="1"/>
          <p:nvPr/>
        </p:nvSpPr>
        <p:spPr>
          <a:xfrm>
            <a:off x="7299060" y="1336189"/>
            <a:ext cx="1173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0000"/>
                </a:solidFill>
              </a:rPr>
              <a:t>Print text</a:t>
            </a:r>
            <a:endParaRPr lang="ca-ES" sz="200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059234-3B1A-14BB-25AA-D97AD393904D}"/>
              </a:ext>
            </a:extLst>
          </p:cNvPr>
          <p:cNvSpPr txBox="1"/>
          <p:nvPr/>
        </p:nvSpPr>
        <p:spPr>
          <a:xfrm>
            <a:off x="862714" y="1346200"/>
            <a:ext cx="6423646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awk '{ print }' /etc/passwd</a:t>
            </a:r>
            <a:endParaRPr lang="es-ES" sz="20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A513FD-7809-29CB-EF48-9582C12B4944}"/>
              </a:ext>
            </a:extLst>
          </p:cNvPr>
          <p:cNvSpPr txBox="1"/>
          <p:nvPr/>
        </p:nvSpPr>
        <p:spPr>
          <a:xfrm>
            <a:off x="875414" y="1907114"/>
            <a:ext cx="6423646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awk '{ print $1 }' /etc/passwd</a:t>
            </a:r>
            <a:endParaRPr lang="es-ES" sz="20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413C38-29F6-9837-5ACC-8E3F0203241E}"/>
              </a:ext>
            </a:extLst>
          </p:cNvPr>
          <p:cNvSpPr txBox="1"/>
          <p:nvPr/>
        </p:nvSpPr>
        <p:spPr>
          <a:xfrm>
            <a:off x="875414" y="2478039"/>
            <a:ext cx="6423646" cy="40011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awk -F':' '{ print $1 }' /etc/passwd</a:t>
            </a:r>
            <a:endParaRPr lang="es-ES" sz="200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92BC401-2D83-08F7-8E07-25535B95F4E1}"/>
              </a:ext>
            </a:extLst>
          </p:cNvPr>
          <p:cNvSpPr/>
          <p:nvPr/>
        </p:nvSpPr>
        <p:spPr>
          <a:xfrm>
            <a:off x="786514" y="4931665"/>
            <a:ext cx="4539980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a-ES" sz="2000"/>
              <a:t>awk </a:t>
            </a:r>
            <a:r>
              <a:rPr lang="ca-ES" sz="2000" b="1"/>
              <a:t>'$2 == "Maria" {</a:t>
            </a:r>
            <a:r>
              <a:rPr lang="ca-ES" sz="2000" b="1" u="sng"/>
              <a:t>print</a:t>
            </a:r>
            <a:r>
              <a:rPr lang="ca-ES" sz="2000" b="1"/>
              <a:t>}'</a:t>
            </a:r>
            <a:r>
              <a:rPr lang="ca-ES" sz="2000"/>
              <a:t> names.dat</a:t>
            </a:r>
          </a:p>
          <a:p>
            <a:pPr>
              <a:lnSpc>
                <a:spcPct val="150000"/>
              </a:lnSpc>
            </a:pPr>
            <a:r>
              <a:rPr lang="ca-ES" sz="2000"/>
              <a:t>awk </a:t>
            </a:r>
            <a:r>
              <a:rPr lang="ca-ES" sz="2000" b="1"/>
              <a:t>'/John/ {</a:t>
            </a:r>
            <a:r>
              <a:rPr lang="ca-ES" sz="2000" b="1" u="sng"/>
              <a:t>print</a:t>
            </a:r>
            <a:r>
              <a:rPr lang="ca-ES" sz="2000" b="1"/>
              <a:t>}' </a:t>
            </a:r>
            <a:r>
              <a:rPr lang="ca-ES" sz="2000"/>
              <a:t>names.dat</a:t>
            </a:r>
          </a:p>
          <a:p>
            <a:pPr>
              <a:lnSpc>
                <a:spcPct val="150000"/>
              </a:lnSpc>
            </a:pPr>
            <a:r>
              <a:rPr lang="ca-ES" sz="2000"/>
              <a:t>awk </a:t>
            </a:r>
            <a:r>
              <a:rPr lang="ca-ES" sz="2000" b="1"/>
              <a:t>'/John|Maria/ {</a:t>
            </a:r>
            <a:r>
              <a:rPr lang="ca-ES" sz="2000" b="1" u="sng"/>
              <a:t>print</a:t>
            </a:r>
            <a:r>
              <a:rPr lang="ca-ES" sz="2000" b="1"/>
              <a:t>}' </a:t>
            </a:r>
            <a:r>
              <a:rPr lang="ca-ES" sz="2000"/>
              <a:t>names.dat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3E6D831-40AD-1423-3CE3-807A425437C5}"/>
              </a:ext>
            </a:extLst>
          </p:cNvPr>
          <p:cNvSpPr txBox="1"/>
          <p:nvPr/>
        </p:nvSpPr>
        <p:spPr>
          <a:xfrm>
            <a:off x="7299060" y="1907114"/>
            <a:ext cx="448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0000"/>
                </a:solidFill>
              </a:rPr>
              <a:t>Print first column (blank space separator)</a:t>
            </a:r>
            <a:endParaRPr lang="ca-ES" sz="200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A7F964-B1D6-D5B5-D594-FC58CCA21078}"/>
              </a:ext>
            </a:extLst>
          </p:cNvPr>
          <p:cNvSpPr txBox="1"/>
          <p:nvPr/>
        </p:nvSpPr>
        <p:spPr>
          <a:xfrm>
            <a:off x="7299060" y="2478039"/>
            <a:ext cx="3774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0000"/>
                </a:solidFill>
              </a:rPr>
              <a:t>Print first column (colon delimiter)</a:t>
            </a:r>
            <a:endParaRPr lang="ca-ES" sz="2000">
              <a:solidFill>
                <a:srgbClr val="FF000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CF0C225-F768-8E6E-347B-2CFBBA5710B4}"/>
              </a:ext>
            </a:extLst>
          </p:cNvPr>
          <p:cNvSpPr/>
          <p:nvPr/>
        </p:nvSpPr>
        <p:spPr>
          <a:xfrm>
            <a:off x="786514" y="3647882"/>
            <a:ext cx="5351954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>
                <a:solidFill>
                  <a:srgbClr val="FFFF00"/>
                </a:solidFill>
              </a:rPr>
              <a:t>Get files 'names.dat' and 'numbers.dat' </a:t>
            </a:r>
            <a:r>
              <a:rPr lang="ca-ES" sz="2000" b="1">
                <a:solidFill>
                  <a:srgbClr val="FFFF00"/>
                </a:solidFill>
              </a:rPr>
              <a:t>from /home/alumno1, and guess what these commands do: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41929F-D9A9-92E6-3421-DF316FB1496C}"/>
              </a:ext>
            </a:extLst>
          </p:cNvPr>
          <p:cNvSpPr txBox="1"/>
          <p:nvPr/>
        </p:nvSpPr>
        <p:spPr>
          <a:xfrm>
            <a:off x="6570268" y="3403600"/>
            <a:ext cx="5545532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/>
              <a:t>awk </a:t>
            </a:r>
            <a:r>
              <a:rPr lang="es-ES" sz="2000" b="1"/>
              <a:t>'/a$/ {</a:t>
            </a:r>
            <a:r>
              <a:rPr lang="es-ES" sz="2000" b="1">
                <a:solidFill>
                  <a:srgbClr val="FF0000"/>
                </a:solidFill>
              </a:rPr>
              <a:t>print</a:t>
            </a:r>
            <a:r>
              <a:rPr lang="es-ES" sz="2000" b="1"/>
              <a:t>}' </a:t>
            </a:r>
            <a:r>
              <a:rPr lang="es-ES" sz="2000"/>
              <a:t>names.dat</a:t>
            </a:r>
          </a:p>
          <a:p>
            <a:pPr>
              <a:lnSpc>
                <a:spcPct val="150000"/>
              </a:lnSpc>
            </a:pPr>
            <a:r>
              <a:rPr lang="es-ES" sz="2000"/>
              <a:t>awk </a:t>
            </a:r>
            <a:r>
              <a:rPr lang="es-ES" sz="2000" b="1"/>
              <a:t>'NR==1 {</a:t>
            </a:r>
            <a:r>
              <a:rPr lang="es-ES" sz="2000" b="1">
                <a:solidFill>
                  <a:srgbClr val="FF0000"/>
                </a:solidFill>
              </a:rPr>
              <a:t>print</a:t>
            </a:r>
            <a:r>
              <a:rPr lang="es-ES" sz="2000" b="1"/>
              <a:t>}'</a:t>
            </a:r>
            <a:r>
              <a:rPr lang="es-ES" sz="2000"/>
              <a:t> names.dat</a:t>
            </a:r>
          </a:p>
          <a:p>
            <a:pPr>
              <a:lnSpc>
                <a:spcPct val="150000"/>
              </a:lnSpc>
            </a:pPr>
            <a:r>
              <a:rPr lang="es-ES" sz="2000"/>
              <a:t>awk </a:t>
            </a:r>
            <a:r>
              <a:rPr lang="es-ES" sz="2000" b="1"/>
              <a:t>'{total += $1} END {</a:t>
            </a:r>
            <a:r>
              <a:rPr lang="es-ES" sz="2000" b="1">
                <a:solidFill>
                  <a:srgbClr val="FF0000"/>
                </a:solidFill>
              </a:rPr>
              <a:t>print </a:t>
            </a:r>
            <a:r>
              <a:rPr lang="es-ES" sz="2000" b="1">
                <a:solidFill>
                  <a:srgbClr val="4500F0"/>
                </a:solidFill>
              </a:rPr>
              <a:t>total</a:t>
            </a:r>
            <a:r>
              <a:rPr lang="es-ES" sz="2000" b="1"/>
              <a:t>}' </a:t>
            </a:r>
            <a:r>
              <a:rPr lang="es-ES" sz="2000"/>
              <a:t>numbers.dat</a:t>
            </a:r>
          </a:p>
          <a:p>
            <a:pPr>
              <a:lnSpc>
                <a:spcPct val="150000"/>
              </a:lnSpc>
            </a:pPr>
            <a:r>
              <a:rPr lang="es-ES" sz="2000"/>
              <a:t>awk </a:t>
            </a:r>
            <a:r>
              <a:rPr lang="es-ES" sz="2000" b="1"/>
              <a:t>'{</a:t>
            </a:r>
            <a:r>
              <a:rPr lang="es-ES" sz="2000" b="1">
                <a:solidFill>
                  <a:srgbClr val="FF0000"/>
                </a:solidFill>
              </a:rPr>
              <a:t>print </a:t>
            </a:r>
            <a:r>
              <a:rPr lang="es-ES" sz="2000" b="1">
                <a:solidFill>
                  <a:srgbClr val="4500F0"/>
                </a:solidFill>
              </a:rPr>
              <a:t>$1+$NF</a:t>
            </a:r>
            <a:r>
              <a:rPr lang="es-ES" sz="2000" b="1"/>
              <a:t>}' </a:t>
            </a:r>
            <a:r>
              <a:rPr lang="es-ES" sz="2000"/>
              <a:t>numbers.dat</a:t>
            </a:r>
          </a:p>
          <a:p>
            <a:pPr>
              <a:lnSpc>
                <a:spcPct val="150000"/>
              </a:lnSpc>
            </a:pPr>
            <a:r>
              <a:rPr lang="es-ES" sz="2000"/>
              <a:t>awk </a:t>
            </a:r>
            <a:r>
              <a:rPr lang="es-ES" sz="2000" b="1"/>
              <a:t>'$1 &gt; 2 {</a:t>
            </a:r>
            <a:r>
              <a:rPr lang="es-ES" sz="2000" b="1">
                <a:solidFill>
                  <a:srgbClr val="FF0000"/>
                </a:solidFill>
              </a:rPr>
              <a:t>print</a:t>
            </a:r>
            <a:r>
              <a:rPr lang="es-ES" sz="2000" b="1"/>
              <a:t>}'</a:t>
            </a:r>
            <a:r>
              <a:rPr lang="es-ES" sz="2000"/>
              <a:t> numbers.dat</a:t>
            </a:r>
          </a:p>
          <a:p>
            <a:pPr>
              <a:lnSpc>
                <a:spcPct val="150000"/>
              </a:lnSpc>
            </a:pPr>
            <a:r>
              <a:rPr lang="ca-ES" sz="2000"/>
              <a:t>awk '</a:t>
            </a:r>
            <a:r>
              <a:rPr lang="ca-ES" sz="2000" b="1"/>
              <a:t>{</a:t>
            </a:r>
            <a:r>
              <a:rPr lang="ca-ES" sz="2000" b="1">
                <a:solidFill>
                  <a:srgbClr val="FF0000"/>
                </a:solidFill>
              </a:rPr>
              <a:t>print </a:t>
            </a:r>
            <a:r>
              <a:rPr lang="ca-ES" sz="2000" b="1">
                <a:solidFill>
                  <a:srgbClr val="4500F0"/>
                </a:solidFill>
              </a:rPr>
              <a:t>$2+$3</a:t>
            </a:r>
            <a:r>
              <a:rPr lang="ca-ES" sz="2000" b="1"/>
              <a:t>}</a:t>
            </a:r>
            <a:r>
              <a:rPr lang="ca-ES" sz="2000"/>
              <a:t>' numbers.dat</a:t>
            </a:r>
          </a:p>
          <a:p>
            <a:pPr>
              <a:lnSpc>
                <a:spcPct val="150000"/>
              </a:lnSpc>
            </a:pPr>
            <a:r>
              <a:rPr lang="ca-ES" sz="2000"/>
              <a:t>awk '</a:t>
            </a:r>
            <a:r>
              <a:rPr lang="ca-ES" sz="2000" b="1"/>
              <a:t>{</a:t>
            </a:r>
            <a:r>
              <a:rPr lang="ca-ES" sz="2000" b="1">
                <a:solidFill>
                  <a:srgbClr val="FF0000"/>
                </a:solidFill>
              </a:rPr>
              <a:t>print</a:t>
            </a:r>
            <a:r>
              <a:rPr lang="ca-ES" sz="2000" b="1"/>
              <a:t> </a:t>
            </a:r>
            <a:r>
              <a:rPr lang="ca-ES" sz="2000" b="1">
                <a:solidFill>
                  <a:srgbClr val="4500F0"/>
                </a:solidFill>
              </a:rPr>
              <a:t>$3, $2, $1</a:t>
            </a:r>
            <a:r>
              <a:rPr lang="ca-ES" sz="2000" b="1"/>
              <a:t>}</a:t>
            </a:r>
            <a:r>
              <a:rPr lang="ca-ES" sz="2000"/>
              <a:t>' numbers.dat</a:t>
            </a:r>
            <a:endParaRPr lang="es-ES" sz="20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E4A8B39-99ED-E8A9-69F5-E5195DE9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68407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3880F6-561A-5365-E698-595EE3868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24" y="1556590"/>
            <a:ext cx="9205476" cy="41820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5E20A30-92E1-C884-D1FF-AF9F216B79BE}"/>
              </a:ext>
            </a:extLst>
          </p:cNvPr>
          <p:cNvSpPr txBox="1"/>
          <p:nvPr/>
        </p:nvSpPr>
        <p:spPr>
          <a:xfrm>
            <a:off x="736600" y="609600"/>
            <a:ext cx="167565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/>
              <a:t>Use </a:t>
            </a:r>
            <a:r>
              <a:rPr lang="es-ES" sz="2400" b="1" i="1"/>
              <a:t>awk</a:t>
            </a:r>
            <a:r>
              <a:rPr lang="es-ES" sz="2400"/>
              <a:t> to: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B69048-771C-F527-2558-092A2DB50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04777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D65E19D3-2486-7CA2-DE96-359B8C14C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822" r="1513" b="6453"/>
          <a:stretch/>
        </p:blipFill>
        <p:spPr>
          <a:xfrm>
            <a:off x="8077200" y="3948508"/>
            <a:ext cx="3632200" cy="25538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858D08-9F2F-7EC0-02DF-56CE366143A5}"/>
              </a:ext>
            </a:extLst>
          </p:cNvPr>
          <p:cNvSpPr txBox="1"/>
          <p:nvPr/>
        </p:nvSpPr>
        <p:spPr>
          <a:xfrm>
            <a:off x="2832799" y="419690"/>
            <a:ext cx="6094602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1500" b="1" i="0" u="none" strike="noStrike" baseline="0">
                <a:latin typeface="LiberationSans"/>
              </a:rPr>
              <a:t>Writ[ing] Shell () Script.sh</a:t>
            </a:r>
            <a:endParaRPr lang="es-ES" sz="115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9553244-1C10-CAD3-DBF8-AA36B93D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33870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4478CBC-42E0-C66A-2C79-9F4EA259365C}"/>
              </a:ext>
            </a:extLst>
          </p:cNvPr>
          <p:cNvSpPr txBox="1"/>
          <p:nvPr/>
        </p:nvSpPr>
        <p:spPr>
          <a:xfrm>
            <a:off x="381000" y="177800"/>
            <a:ext cx="5526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Your first script: </a:t>
            </a:r>
            <a:r>
              <a:rPr lang="es-ES" sz="3600" b="1">
                <a:solidFill>
                  <a:srgbClr val="4500F0"/>
                </a:solidFill>
              </a:rPr>
              <a:t>Hello world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966215-CBFE-02A3-78DB-A6081A28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61" y="1575385"/>
            <a:ext cx="3403490" cy="136624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1FABC8B-BCBF-CF7C-1376-4BCEFE624847}"/>
              </a:ext>
            </a:extLst>
          </p:cNvPr>
          <p:cNvSpPr txBox="1"/>
          <p:nvPr/>
        </p:nvSpPr>
        <p:spPr>
          <a:xfrm>
            <a:off x="948583" y="951906"/>
            <a:ext cx="194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solidFill>
                  <a:srgbClr val="FF0000"/>
                </a:solidFill>
              </a:rPr>
              <a:t>vi hello-world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655A54-3718-865E-999F-48BA9A5E4D53}"/>
              </a:ext>
            </a:extLst>
          </p:cNvPr>
          <p:cNvSpPr txBox="1"/>
          <p:nvPr/>
        </p:nvSpPr>
        <p:spPr>
          <a:xfrm>
            <a:off x="931493" y="3103446"/>
            <a:ext cx="5720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ED03DC"/>
                </a:solidFill>
              </a:rPr>
              <a:t>(Add executing permissions)</a:t>
            </a:r>
          </a:p>
          <a:p>
            <a:r>
              <a:rPr lang="es-ES" sz="2400" b="0" i="0" u="none" strike="noStrike" baseline="0">
                <a:latin typeface="LiberationMono"/>
              </a:rPr>
              <a:t>[me@linuxbox ~]$  </a:t>
            </a:r>
            <a:r>
              <a:rPr lang="es-ES" sz="2400" b="1"/>
              <a:t>ls</a:t>
            </a:r>
            <a:r>
              <a:rPr lang="es-ES" sz="2400"/>
              <a:t> -l hello-world</a:t>
            </a:r>
          </a:p>
          <a:p>
            <a:r>
              <a:rPr lang="es-ES" sz="2400" b="0" i="0" u="none" strike="noStrike" baseline="0">
                <a:latin typeface="LiberationMono"/>
              </a:rPr>
              <a:t>[me@linuxbox ~]$  </a:t>
            </a:r>
            <a:r>
              <a:rPr lang="es-ES" sz="2400" b="1"/>
              <a:t>chmod</a:t>
            </a:r>
            <a:r>
              <a:rPr lang="es-ES" sz="2400"/>
              <a:t> 755 hello-world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9785BD-3ECC-DDD1-A08C-C582B95AE7AE}"/>
              </a:ext>
            </a:extLst>
          </p:cNvPr>
          <p:cNvSpPr txBox="1"/>
          <p:nvPr/>
        </p:nvSpPr>
        <p:spPr>
          <a:xfrm>
            <a:off x="931493" y="442876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solidFill>
                  <a:srgbClr val="ED03DC"/>
                </a:solidFill>
              </a:rPr>
              <a:t>(Script File Location0)</a:t>
            </a:r>
          </a:p>
          <a:p>
            <a:r>
              <a:rPr lang="es-ES" sz="2400" b="0" i="0" u="none" strike="noStrike" baseline="0">
                <a:latin typeface="LiberationMono"/>
              </a:rPr>
              <a:t>[me@linuxbox ~]$  </a:t>
            </a:r>
            <a:r>
              <a:rPr lang="es-ES" sz="2400" b="1"/>
              <a:t>./</a:t>
            </a:r>
            <a:r>
              <a:rPr lang="es-ES" sz="2400"/>
              <a:t>hello-world</a:t>
            </a:r>
          </a:p>
          <a:p>
            <a:r>
              <a:rPr lang="es-ES" sz="2400" b="0" i="0" u="none" strike="noStrike" baseline="0">
                <a:solidFill>
                  <a:schemeClr val="accent2"/>
                </a:solidFill>
                <a:latin typeface="LiberationMono"/>
              </a:rPr>
              <a:t>[me@linuxbox ~]$  </a:t>
            </a:r>
            <a:r>
              <a:rPr lang="es-ES" sz="2400">
                <a:solidFill>
                  <a:schemeClr val="accent2"/>
                </a:solidFill>
              </a:rPr>
              <a:t>hello-world</a:t>
            </a:r>
          </a:p>
          <a:p>
            <a:r>
              <a:rPr lang="en-US" sz="1800" b="0" i="0" u="none" strike="noStrike" baseline="0">
                <a:latin typeface="LiberationMono"/>
              </a:rPr>
              <a:t>bash: hello_world: command not found</a:t>
            </a:r>
            <a:endParaRPr lang="es-ES" sz="2400">
              <a:solidFill>
                <a:schemeClr val="accent2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9E560A-4B6C-EE3C-1AFB-E18AEF283D8D}"/>
              </a:ext>
            </a:extLst>
          </p:cNvPr>
          <p:cNvSpPr txBox="1"/>
          <p:nvPr/>
        </p:nvSpPr>
        <p:spPr>
          <a:xfrm>
            <a:off x="5105400" y="5600700"/>
            <a:ext cx="6814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FF0000"/>
                </a:solidFill>
              </a:rPr>
              <a:t>Move</a:t>
            </a:r>
            <a:r>
              <a:rPr lang="es-ES" sz="2000" b="1"/>
              <a:t> hello-world file to your bin/ folder. </a:t>
            </a:r>
          </a:p>
          <a:p>
            <a:r>
              <a:rPr lang="es-ES" sz="2000" b="1"/>
              <a:t>Check that bin/ directory is in your </a:t>
            </a:r>
            <a:r>
              <a:rPr lang="es-ES" sz="2000" b="1">
                <a:solidFill>
                  <a:srgbClr val="FF0000"/>
                </a:solidFill>
              </a:rPr>
              <a:t>PATH</a:t>
            </a:r>
            <a:r>
              <a:rPr lang="es-ES" sz="2000" b="1"/>
              <a:t> environment variable</a:t>
            </a:r>
          </a:p>
          <a:p>
            <a:r>
              <a:rPr lang="es-ES" sz="2000" b="1"/>
              <a:t>If not: </a:t>
            </a:r>
            <a:r>
              <a:rPr lang="es-ES" sz="2000" b="1">
                <a:solidFill>
                  <a:srgbClr val="4500F0"/>
                </a:solidFill>
              </a:rPr>
              <a:t>export</a:t>
            </a:r>
            <a:r>
              <a:rPr lang="es-ES" sz="2000" b="1"/>
              <a:t> PATH="/home/alumno#/bin</a:t>
            </a:r>
            <a:r>
              <a:rPr lang="es-ES" sz="2000" b="1">
                <a:highlight>
                  <a:srgbClr val="FFFF00"/>
                </a:highlight>
              </a:rPr>
              <a:t>:</a:t>
            </a:r>
            <a:r>
              <a:rPr lang="es-ES" sz="2000" b="1">
                <a:solidFill>
                  <a:srgbClr val="00B050"/>
                </a:solidFill>
              </a:rPr>
              <a:t>$PATH</a:t>
            </a:r>
            <a:r>
              <a:rPr lang="es-ES" sz="2000" b="1"/>
              <a:t>"</a:t>
            </a:r>
          </a:p>
        </p:txBody>
      </p:sp>
      <p:sp>
        <p:nvSpPr>
          <p:cNvPr id="9" name="Flecha: doblada hacia arriba 8">
            <a:extLst>
              <a:ext uri="{FF2B5EF4-FFF2-40B4-BE49-F238E27FC236}">
                <a16:creationId xmlns:a16="http://schemas.microsoft.com/office/drawing/2014/main" id="{38E342AD-D505-2DD9-8F3E-B30608EFF749}"/>
              </a:ext>
            </a:extLst>
          </p:cNvPr>
          <p:cNvSpPr/>
          <p:nvPr/>
        </p:nvSpPr>
        <p:spPr>
          <a:xfrm rot="5400000">
            <a:off x="4127502" y="5479041"/>
            <a:ext cx="313107" cy="1303708"/>
          </a:xfrm>
          <a:prstGeom prst="bentUpArrow">
            <a:avLst>
              <a:gd name="adj1" fmla="val 11154"/>
              <a:gd name="adj2" fmla="val 43252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4D36F8-4454-2284-8DB0-8134B9F5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731104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236D6B2-277D-CF5A-D33B-0E9A1734D94E}"/>
              </a:ext>
            </a:extLst>
          </p:cNvPr>
          <p:cNvSpPr txBox="1"/>
          <p:nvPr/>
        </p:nvSpPr>
        <p:spPr>
          <a:xfrm>
            <a:off x="609600" y="330200"/>
            <a:ext cx="11137900" cy="1477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/>
              <a:t>Exercise</a:t>
            </a:r>
            <a:endParaRPr lang="es-ES" b="1"/>
          </a:p>
          <a:p>
            <a:endParaRPr lang="es-ES"/>
          </a:p>
          <a:p>
            <a:pPr algn="just"/>
            <a:r>
              <a:rPr lang="es-ES" sz="2000"/>
              <a:t>Create a small program that says greetings to the user name, tells how long has been since its </a:t>
            </a:r>
            <a:r>
              <a:rPr lang="es-ES" sz="2000" b="1"/>
              <a:t>last</a:t>
            </a:r>
            <a:r>
              <a:rPr lang="es-ES" sz="2000"/>
              <a:t> login, prints the current date, and says good bye.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2B21B6-C054-2106-9366-FA9AC6FE89F6}"/>
              </a:ext>
            </a:extLst>
          </p:cNvPr>
          <p:cNvSpPr txBox="1"/>
          <p:nvPr/>
        </p:nvSpPr>
        <p:spPr>
          <a:xfrm>
            <a:off x="673099" y="213331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0" u="none" strike="noStrike" baseline="0">
                <a:solidFill>
                  <a:srgbClr val="FF0000"/>
                </a:solidFill>
                <a:latin typeface="LiberationSans-Bold"/>
              </a:rPr>
              <a:t>Shell Functions</a:t>
            </a:r>
            <a:endParaRPr lang="es-ES" sz="3200">
              <a:solidFill>
                <a:srgbClr val="FF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193844A-345E-51FE-7B69-93A2730E6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89" y="2832568"/>
            <a:ext cx="2313692" cy="12761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EE91C0-3807-83FF-DFD7-31F4CB130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33"/>
          <a:stretch/>
        </p:blipFill>
        <p:spPr>
          <a:xfrm>
            <a:off x="6261813" y="2425700"/>
            <a:ext cx="5251994" cy="25210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BEA00FE-FAF8-4244-7245-F1413CC6D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812" y="4921367"/>
            <a:ext cx="5251994" cy="133035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2DE8374-5B0B-3EB9-E8A8-97FB45998434}"/>
              </a:ext>
            </a:extLst>
          </p:cNvPr>
          <p:cNvSpPr txBox="1"/>
          <p:nvPr/>
        </p:nvSpPr>
        <p:spPr>
          <a:xfrm>
            <a:off x="673099" y="4476579"/>
            <a:ext cx="52204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0" u="none" strike="noStrike" baseline="0">
                <a:latin typeface="LiberationSans-Bold"/>
              </a:rPr>
              <a:t>Variables </a:t>
            </a:r>
            <a:r>
              <a:rPr lang="es-ES" sz="3200" b="1" i="0" u="none" strike="noStrike" baseline="0">
                <a:solidFill>
                  <a:srgbClr val="FF66FF"/>
                </a:solidFill>
                <a:latin typeface="LiberationSans-Bold"/>
              </a:rPr>
              <a:t>(</a:t>
            </a:r>
            <a:r>
              <a:rPr lang="es-ES" sz="3200" b="1">
                <a:solidFill>
                  <a:srgbClr val="FF66FF"/>
                </a:solidFill>
                <a:latin typeface="LiberationSans-Bold"/>
              </a:rPr>
              <a:t>local vs global)</a:t>
            </a:r>
          </a:p>
          <a:p>
            <a:endParaRPr lang="es-ES" sz="1600" b="1">
              <a:solidFill>
                <a:srgbClr val="FF66FF"/>
              </a:solidFill>
              <a:latin typeface="LiberationSans-Bold"/>
            </a:endParaRPr>
          </a:p>
          <a:p>
            <a:r>
              <a:rPr lang="es-ES" sz="2000" b="1">
                <a:solidFill>
                  <a:srgbClr val="0070C0"/>
                </a:solidFill>
                <a:latin typeface="LiberationSans-Bold"/>
              </a:rPr>
              <a:t>local</a:t>
            </a:r>
            <a:r>
              <a:rPr lang="es-ES" sz="2000">
                <a:solidFill>
                  <a:srgbClr val="0070C0"/>
                </a:solidFill>
                <a:latin typeface="LiberationSans-Bold"/>
              </a:rPr>
              <a:t> var1</a:t>
            </a:r>
            <a:r>
              <a:rPr lang="es-ES" sz="2000" b="1">
                <a:solidFill>
                  <a:srgbClr val="0070C0"/>
                </a:solidFill>
                <a:latin typeface="LiberationSans-Bold"/>
              </a:rPr>
              <a:t>=</a:t>
            </a:r>
            <a:r>
              <a:rPr lang="es-ES" sz="2000">
                <a:solidFill>
                  <a:srgbClr val="0070C0"/>
                </a:solidFill>
                <a:latin typeface="LiberationSans-Bold"/>
              </a:rPr>
              <a:t>local		</a:t>
            </a:r>
            <a:r>
              <a:rPr lang="es-ES" sz="2000">
                <a:solidFill>
                  <a:srgbClr val="7030A0"/>
                </a:solidFill>
                <a:latin typeface="LiberationSans-Bold"/>
              </a:rPr>
              <a:t>(only for functions)</a:t>
            </a:r>
          </a:p>
          <a:p>
            <a:r>
              <a:rPr lang="es-ES" sz="2000">
                <a:solidFill>
                  <a:srgbClr val="0070C0"/>
                </a:solidFill>
                <a:latin typeface="LiberationSans-Bold"/>
              </a:rPr>
              <a:t>var1</a:t>
            </a:r>
            <a:r>
              <a:rPr lang="es-ES" sz="2000" b="1">
                <a:solidFill>
                  <a:srgbClr val="0070C0"/>
                </a:solidFill>
                <a:latin typeface="LiberationSans-Bold"/>
              </a:rPr>
              <a:t>=</a:t>
            </a:r>
            <a:r>
              <a:rPr lang="es-ES" sz="2000">
                <a:solidFill>
                  <a:srgbClr val="0070C0"/>
                </a:solidFill>
                <a:latin typeface="LiberationSans-Bold"/>
              </a:rPr>
              <a:t>global		</a:t>
            </a:r>
            <a:r>
              <a:rPr lang="es-ES" sz="2000">
                <a:solidFill>
                  <a:srgbClr val="7030A0"/>
                </a:solidFill>
                <a:latin typeface="LiberationSans-Bold"/>
              </a:rPr>
              <a:t>(works in same shell)</a:t>
            </a:r>
          </a:p>
          <a:p>
            <a:r>
              <a:rPr lang="es-ES" sz="2000" b="1">
                <a:solidFill>
                  <a:srgbClr val="0070C0"/>
                </a:solidFill>
                <a:latin typeface="LiberationSans-Bold"/>
              </a:rPr>
              <a:t>export</a:t>
            </a:r>
            <a:r>
              <a:rPr lang="es-ES" sz="2000">
                <a:solidFill>
                  <a:srgbClr val="0070C0"/>
                </a:solidFill>
                <a:latin typeface="LiberationSans-Bold"/>
              </a:rPr>
              <a:t> var1</a:t>
            </a:r>
            <a:r>
              <a:rPr lang="es-ES" sz="2000" b="1">
                <a:solidFill>
                  <a:srgbClr val="0070C0"/>
                </a:solidFill>
                <a:latin typeface="LiberationSans-Bold"/>
              </a:rPr>
              <a:t>=</a:t>
            </a:r>
            <a:r>
              <a:rPr lang="es-ES" sz="2000">
                <a:solidFill>
                  <a:srgbClr val="0070C0"/>
                </a:solidFill>
                <a:latin typeface="LiberationSans-Bold"/>
              </a:rPr>
              <a:t>super_global	</a:t>
            </a:r>
            <a:r>
              <a:rPr lang="es-ES" sz="2000">
                <a:solidFill>
                  <a:srgbClr val="7030A0"/>
                </a:solidFill>
                <a:latin typeface="LiberationSans-Bold"/>
              </a:rPr>
              <a:t>(all shells)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CFBFB91-A3FC-5D67-090F-A1C44B6F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4050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92" y="258729"/>
            <a:ext cx="6553199" cy="302455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1714" y="3654336"/>
            <a:ext cx="6553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/>
              <a:t>1) KERNEL: </a:t>
            </a:r>
            <a:r>
              <a:rPr lang="en-US" sz="2000"/>
              <a:t>is the </a:t>
            </a:r>
            <a:r>
              <a:rPr lang="en-US" sz="2000" u="sng"/>
              <a:t>hub of the operating system</a:t>
            </a:r>
            <a:r>
              <a:rPr lang="en-US" sz="2000"/>
              <a:t>: it allocates time and memory to programs and handles the filestore and communications in response to system calls (CORE).</a:t>
            </a:r>
          </a:p>
          <a:p>
            <a:pPr algn="just"/>
            <a:endParaRPr lang="en-US" sz="2000"/>
          </a:p>
          <a:p>
            <a:pPr algn="just"/>
            <a:r>
              <a:rPr lang="en-US" sz="2000" b="1"/>
              <a:t>2) SHELL: </a:t>
            </a:r>
            <a:r>
              <a:rPr lang="en-US" sz="2000"/>
              <a:t>acts as an interface between the user and the kernel. When a user logs in, the login program checks the username and password, and then starts another program called the shell. </a:t>
            </a:r>
            <a:r>
              <a:rPr lang="en-US" sz="2000" u="sng"/>
              <a:t>The shell is a command line interpreter </a:t>
            </a:r>
            <a:r>
              <a:rPr lang="en-US" sz="2000"/>
              <a:t>(CLI). Examples: zsh, ksh, csh, GNU Bourne-again shell (</a:t>
            </a:r>
            <a:r>
              <a:rPr lang="en-US" sz="2000" b="1">
                <a:solidFill>
                  <a:srgbClr val="FF0000"/>
                </a:solidFill>
              </a:rPr>
              <a:t>BASH</a:t>
            </a:r>
            <a:r>
              <a:rPr lang="en-US" sz="2000"/>
              <a:t>).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81AFE1-C83B-45FC-BD89-0C4478DFABD4}"/>
              </a:ext>
            </a:extLst>
          </p:cNvPr>
          <p:cNvSpPr txBox="1"/>
          <p:nvPr/>
        </p:nvSpPr>
        <p:spPr>
          <a:xfrm>
            <a:off x="8676821" y="2802164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LINUX</a:t>
            </a:r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4617A910-5164-4C35-9992-40EE2FA0B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57" y="3699558"/>
            <a:ext cx="4093027" cy="286383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C0BE7F-745F-4727-B64B-EE4CB988EEDC}"/>
              </a:ext>
            </a:extLst>
          </p:cNvPr>
          <p:cNvSpPr txBox="1"/>
          <p:nvPr/>
        </p:nvSpPr>
        <p:spPr>
          <a:xfrm>
            <a:off x="641350" y="295271"/>
            <a:ext cx="2394858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/>
              <a:t>Operating system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56F52E4-532A-D5CC-9F1B-E9524D35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938528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3D159B1-17ED-1845-C121-2B5F31684B3D}"/>
              </a:ext>
            </a:extLst>
          </p:cNvPr>
          <p:cNvSpPr txBox="1"/>
          <p:nvPr/>
        </p:nvSpPr>
        <p:spPr>
          <a:xfrm>
            <a:off x="1104900" y="852944"/>
            <a:ext cx="6972300" cy="369331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800" b="0" i="0" u="none" strike="noStrike" baseline="0">
                <a:latin typeface="LiberationMono"/>
              </a:rPr>
              <a:t>#!/bin/bash</a:t>
            </a:r>
          </a:p>
          <a:p>
            <a:pPr algn="l"/>
            <a:r>
              <a:rPr lang="en-US" sz="1800" b="0" i="0" u="none" strike="noStrike" baseline="0">
                <a:latin typeface="LiberationMono"/>
              </a:rPr>
              <a:t># local-vars: script to demonstrate local variables</a:t>
            </a:r>
          </a:p>
          <a:p>
            <a:pPr algn="l"/>
            <a:endParaRPr lang="en-US" sz="1800" b="0" i="0" u="none" strike="noStrike" baseline="0">
              <a:latin typeface="LiberationMono"/>
            </a:endParaRPr>
          </a:p>
          <a:p>
            <a:pPr algn="l"/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foo</a:t>
            </a:r>
            <a:r>
              <a:rPr lang="es-ES" sz="1800" b="0" i="0" u="none" strike="noStrike" baseline="0">
                <a:latin typeface="LiberationMono"/>
              </a:rPr>
              <a:t>=0</a:t>
            </a:r>
          </a:p>
          <a:p>
            <a:pPr algn="l"/>
            <a:endParaRPr lang="es-ES" sz="1800" b="0" i="0" u="none" strike="noStrike" baseline="0">
              <a:latin typeface="LiberationMono"/>
            </a:endParaRPr>
          </a:p>
          <a:p>
            <a:pPr algn="l"/>
            <a:r>
              <a:rPr lang="es-ES" sz="1800" b="1" i="0" u="none" strike="noStrike" baseline="0">
                <a:solidFill>
                  <a:srgbClr val="FF0000"/>
                </a:solidFill>
                <a:latin typeface="LiberationMono"/>
              </a:rPr>
              <a:t>funct () {</a:t>
            </a:r>
          </a:p>
          <a:p>
            <a:pPr algn="l"/>
            <a:r>
              <a:rPr lang="en-US" sz="1800" b="1" i="0" u="none" strike="noStrike" baseline="0">
                <a:latin typeface="LiberationMono"/>
              </a:rPr>
              <a:t>local</a:t>
            </a:r>
            <a:r>
              <a:rPr lang="en-US" sz="1800" b="0" i="0" u="none" strike="noStrike" baseline="0">
                <a:latin typeface="LiberationMono"/>
              </a:rPr>
              <a:t> </a:t>
            </a:r>
            <a:r>
              <a:rPr lang="en-US" sz="1800" b="0" i="0" u="none" strike="noStrike" baseline="0">
                <a:solidFill>
                  <a:srgbClr val="4500F0"/>
                </a:solidFill>
                <a:latin typeface="LiberationMono"/>
              </a:rPr>
              <a:t>foo</a:t>
            </a:r>
            <a:r>
              <a:rPr lang="es-ES" sz="1800" b="0" i="0" u="none" strike="noStrike" baseline="0">
                <a:latin typeface="LiberationMono"/>
              </a:rPr>
              <a:t>=1</a:t>
            </a:r>
          </a:p>
          <a:p>
            <a:pPr algn="l"/>
            <a:r>
              <a:rPr lang="en-US" sz="1800" b="1" i="0" u="none" strike="noStrike" baseline="0">
                <a:latin typeface="LiberationMono"/>
              </a:rPr>
              <a:t>echo</a:t>
            </a:r>
            <a:r>
              <a:rPr lang="en-US" sz="1800" b="0" i="0" u="none" strike="noStrike" baseline="0">
                <a:latin typeface="LiberationMono"/>
              </a:rPr>
              <a:t> "Inside function: foo = </a:t>
            </a:r>
            <a:r>
              <a:rPr lang="en-US" sz="1800" b="1" i="0" u="none" strike="noStrike" baseline="0">
                <a:solidFill>
                  <a:srgbClr val="ED03DC"/>
                </a:solidFill>
                <a:latin typeface="LiberationMono"/>
              </a:rPr>
              <a:t>$foo</a:t>
            </a:r>
            <a:r>
              <a:rPr lang="en-US" sz="1800" b="0" i="0" u="none" strike="noStrike" baseline="0">
                <a:latin typeface="LiberationMono"/>
              </a:rPr>
              <a:t>"</a:t>
            </a:r>
          </a:p>
          <a:p>
            <a:pPr algn="l"/>
            <a:r>
              <a:rPr lang="es-ES" sz="1800" b="1" i="0" u="none" strike="noStrike" baseline="0">
                <a:solidFill>
                  <a:srgbClr val="FF0000"/>
                </a:solidFill>
                <a:latin typeface="LiberationMono"/>
              </a:rPr>
              <a:t>}</a:t>
            </a:r>
          </a:p>
          <a:p>
            <a:pPr algn="l"/>
            <a:endParaRPr lang="es-ES" b="1">
              <a:solidFill>
                <a:srgbClr val="FF0000"/>
              </a:solidFill>
              <a:latin typeface="LiberationMono"/>
            </a:endParaRPr>
          </a:p>
          <a:p>
            <a:r>
              <a:rPr lang="es-ES" b="1">
                <a:solidFill>
                  <a:srgbClr val="4500F0"/>
                </a:solidFill>
                <a:latin typeface="LiberationMono"/>
              </a:rPr>
              <a:t>echo</a:t>
            </a:r>
            <a:r>
              <a:rPr lang="es-ES">
                <a:latin typeface="LiberationMono"/>
              </a:rPr>
              <a:t> "Before function (outside): </a:t>
            </a:r>
            <a:r>
              <a:rPr lang="es-ES" b="1">
                <a:solidFill>
                  <a:srgbClr val="ED03DC"/>
                </a:solidFill>
                <a:latin typeface="LiberationMono"/>
              </a:rPr>
              <a:t>$foo</a:t>
            </a:r>
            <a:r>
              <a:rPr lang="es-ES">
                <a:latin typeface="LiberationMono"/>
              </a:rPr>
              <a:t>"</a:t>
            </a:r>
            <a:endParaRPr lang="es-ES" sz="1800" b="0" i="0" u="none" strike="noStrike" baseline="0">
              <a:latin typeface="LiberationMono"/>
            </a:endParaRPr>
          </a:p>
          <a:p>
            <a:pPr algn="l"/>
            <a:r>
              <a:rPr lang="es-ES" b="1">
                <a:solidFill>
                  <a:srgbClr val="FF0000"/>
                </a:solidFill>
                <a:latin typeface="LiberationMono"/>
              </a:rPr>
              <a:t>funct</a:t>
            </a:r>
            <a:endParaRPr lang="es-ES" sz="1800" b="1" i="0" u="none" strike="noStrike" baseline="0">
              <a:solidFill>
                <a:srgbClr val="FF0000"/>
              </a:solidFill>
              <a:latin typeface="LiberationMono"/>
            </a:endParaRPr>
          </a:p>
          <a:p>
            <a:pPr algn="l"/>
            <a:r>
              <a:rPr lang="es-ES" sz="1800" b="1" i="0" u="none" strike="noStrike" baseline="0">
                <a:solidFill>
                  <a:srgbClr val="4500F0"/>
                </a:solidFill>
                <a:latin typeface="LiberationMono"/>
              </a:rPr>
              <a:t>echo</a:t>
            </a:r>
            <a:r>
              <a:rPr lang="es-ES" sz="1800" b="0" i="0" u="none" strike="noStrike" baseline="0">
                <a:latin typeface="LiberationMono"/>
              </a:rPr>
              <a:t> "After function (outside): </a:t>
            </a:r>
            <a:r>
              <a:rPr lang="es-ES" sz="1800" b="1" i="0" u="none" strike="noStrike" baseline="0">
                <a:solidFill>
                  <a:srgbClr val="ED03DC"/>
                </a:solidFill>
                <a:latin typeface="LiberationMono"/>
              </a:rPr>
              <a:t>$foo</a:t>
            </a:r>
            <a:r>
              <a:rPr lang="es-ES" sz="1800" b="0" i="0" u="none" strike="noStrike" baseline="0">
                <a:latin typeface="LiberationMono"/>
              </a:rPr>
              <a:t>"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513ECB-2B0E-C917-C69B-D3FA16366D53}"/>
              </a:ext>
            </a:extLst>
          </p:cNvPr>
          <p:cNvSpPr txBox="1"/>
          <p:nvPr/>
        </p:nvSpPr>
        <p:spPr>
          <a:xfrm>
            <a:off x="660400" y="3297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latin typeface="LiberationMono"/>
              </a:rPr>
              <a:t>vi</a:t>
            </a:r>
            <a:r>
              <a:rPr lang="en-US" sz="2800" b="0" i="0" u="none" strike="noStrike" baseline="0">
                <a:latin typeface="LiberationMono"/>
              </a:rPr>
              <a:t> local-vars</a:t>
            </a:r>
            <a:endParaRPr lang="es-ES" sz="28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66E808-18F9-DED8-F17F-67F765041C06}"/>
              </a:ext>
            </a:extLst>
          </p:cNvPr>
          <p:cNvSpPr txBox="1"/>
          <p:nvPr/>
        </p:nvSpPr>
        <p:spPr>
          <a:xfrm>
            <a:off x="660400" y="484957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latin typeface="LiberationSans-Bold"/>
              </a:rPr>
              <a:t>Shell Functions In Your </a:t>
            </a:r>
            <a:r>
              <a:rPr lang="en-US" sz="2800" b="1" i="0" u="none" strike="noStrike" baseline="0">
                <a:latin typeface="LiberationMono-Bold"/>
              </a:rPr>
              <a:t>.bashrc </a:t>
            </a:r>
            <a:r>
              <a:rPr lang="en-US" sz="2800" b="1" i="0" u="none" strike="noStrike" baseline="0">
                <a:latin typeface="LiberationSans-Bold"/>
              </a:rPr>
              <a:t>File</a:t>
            </a:r>
            <a:endParaRPr lang="es-ES" sz="28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45B31C-DD6B-D27D-189E-BEE114C1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62" y="5427993"/>
            <a:ext cx="5703748" cy="1041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D6A8879-E791-7794-0232-AFE815D0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15435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F81149C-20A1-FC39-6A26-B9D3FF47301F}"/>
              </a:ext>
            </a:extLst>
          </p:cNvPr>
          <p:cNvSpPr txBox="1"/>
          <p:nvPr/>
        </p:nvSpPr>
        <p:spPr>
          <a:xfrm>
            <a:off x="495300" y="3233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baseline="0">
                <a:latin typeface="LiberationSans-BoldItalic"/>
              </a:rPr>
              <a:t>Flow Control: Branching with </a:t>
            </a:r>
            <a:r>
              <a:rPr lang="en-US" sz="3200" b="1" i="1" u="none" strike="noStrike" baseline="0">
                <a:highlight>
                  <a:srgbClr val="FFFF00"/>
                </a:highlight>
                <a:latin typeface="LiberationMono-BoldItalic"/>
              </a:rPr>
              <a:t>if</a:t>
            </a:r>
            <a:endParaRPr lang="es-ES" sz="3200">
              <a:highlight>
                <a:srgbClr val="FFFF00"/>
              </a:highligh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00FDFD-36C3-833D-0233-4B0A89825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99" y="1609924"/>
            <a:ext cx="3151289" cy="1920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FE3CC3-E1EE-39B2-6F83-1BA16B182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090" y="1642452"/>
            <a:ext cx="3817491" cy="192067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32585C0-0E9B-6EA5-2FD0-5304FA56B480}"/>
              </a:ext>
            </a:extLst>
          </p:cNvPr>
          <p:cNvSpPr txBox="1"/>
          <p:nvPr/>
        </p:nvSpPr>
        <p:spPr>
          <a:xfrm>
            <a:off x="419100" y="4905082"/>
            <a:ext cx="11404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>
                <a:solidFill>
                  <a:srgbClr val="C00000"/>
                </a:solidFill>
                <a:latin typeface="LiberationMono-Bold"/>
              </a:rPr>
              <a:t>x=7</a:t>
            </a:r>
            <a:r>
              <a:rPr lang="en-US" sz="2800" b="1" i="0" u="none" strike="noStrike" baseline="0">
                <a:solidFill>
                  <a:srgbClr val="4500F0"/>
                </a:solidFill>
                <a:latin typeface="LiberationMono-Bold"/>
              </a:rPr>
              <a:t>; if [ </a:t>
            </a:r>
            <a:r>
              <a:rPr lang="en-US" sz="2800" b="1" i="0" u="none" strike="noStrike" baseline="0">
                <a:latin typeface="LiberationMono-Bold"/>
              </a:rPr>
              <a:t>“$x” -eq 5 </a:t>
            </a:r>
            <a:r>
              <a:rPr lang="en-US" sz="2800" b="1" i="0" u="none" strike="noStrike" baseline="0">
                <a:solidFill>
                  <a:srgbClr val="4500F0"/>
                </a:solidFill>
                <a:latin typeface="LiberationMono-Bold"/>
              </a:rPr>
              <a:t>]; then </a:t>
            </a:r>
            <a:r>
              <a:rPr lang="en-US" sz="2800" b="1" i="0" u="none" strike="noStrike" baseline="0">
                <a:solidFill>
                  <a:srgbClr val="ED03DC"/>
                </a:solidFill>
                <a:latin typeface="LiberationMono-Bold"/>
              </a:rPr>
              <a:t>echo</a:t>
            </a:r>
            <a:r>
              <a:rPr lang="en-US" sz="2800" b="1" i="0" u="none" strike="noStrike" baseline="0">
                <a:latin typeface="LiberationMono-Bold"/>
              </a:rPr>
              <a:t> "equals 5"</a:t>
            </a:r>
            <a:r>
              <a:rPr lang="en-US" sz="2800" b="1" i="0" u="none" strike="noStrike" baseline="0">
                <a:solidFill>
                  <a:srgbClr val="4500F0"/>
                </a:solidFill>
                <a:latin typeface="LiberationMono-Bold"/>
              </a:rPr>
              <a:t>; else</a:t>
            </a:r>
            <a:r>
              <a:rPr lang="en-US" sz="2800" b="1" i="0" u="none" strike="noStrike" baseline="0">
                <a:latin typeface="LiberationMono-Bold"/>
              </a:rPr>
              <a:t> </a:t>
            </a:r>
            <a:r>
              <a:rPr lang="en-US" sz="2800" b="1" i="0" u="none" strike="noStrike" baseline="0">
                <a:solidFill>
                  <a:srgbClr val="ED03DC"/>
                </a:solidFill>
                <a:latin typeface="LiberationMono-Bold"/>
              </a:rPr>
              <a:t>echo</a:t>
            </a:r>
            <a:r>
              <a:rPr lang="en-US" sz="2800" b="1" i="0" u="none" strike="noStrike" baseline="0">
                <a:latin typeface="LiberationMono-Bold"/>
              </a:rPr>
              <a:t> "does not equal 5"</a:t>
            </a:r>
            <a:r>
              <a:rPr lang="en-US" sz="2800" b="1" i="0" u="none" strike="noStrike" baseline="0">
                <a:solidFill>
                  <a:srgbClr val="4500F0"/>
                </a:solidFill>
                <a:latin typeface="LiberationMono-Bold"/>
              </a:rPr>
              <a:t>; fi</a:t>
            </a:r>
            <a:endParaRPr lang="es-ES" sz="2800">
              <a:solidFill>
                <a:srgbClr val="4500F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FF2DC9D-6719-E557-8680-22321D9396F1}"/>
              </a:ext>
            </a:extLst>
          </p:cNvPr>
          <p:cNvSpPr txBox="1"/>
          <p:nvPr/>
        </p:nvSpPr>
        <p:spPr>
          <a:xfrm>
            <a:off x="444500" y="4381500"/>
            <a:ext cx="2724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Or in command line: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F75D7DB-720E-8678-F105-49C2BCE8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616723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F6AAF599-7072-B0F0-A2D0-EBEFB83C2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183648"/>
              </p:ext>
            </p:extLst>
          </p:nvPr>
        </p:nvGraphicFramePr>
        <p:xfrm>
          <a:off x="609600" y="1062566"/>
          <a:ext cx="11150600" cy="2961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58728">
                  <a:extLst>
                    <a:ext uri="{9D8B030D-6E8A-4147-A177-3AD203B41FA5}">
                      <a16:colId xmlns:a16="http://schemas.microsoft.com/office/drawing/2014/main" val="844373001"/>
                    </a:ext>
                  </a:extLst>
                </a:gridCol>
                <a:gridCol w="8091872">
                  <a:extLst>
                    <a:ext uri="{9D8B030D-6E8A-4147-A177-3AD203B41FA5}">
                      <a16:colId xmlns:a16="http://schemas.microsoft.com/office/drawing/2014/main" val="22427574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sz="1800" b="1" u="none" strike="noStrike" kern="1200" baseline="0">
                          <a:solidFill>
                            <a:schemeClr val="lt1"/>
                          </a:solidFill>
                        </a:rPr>
                        <a:t>Expression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Is true if: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59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u="none" strike="noStrike" baseline="0"/>
                        <a:t>-e file</a:t>
                      </a:r>
                      <a:endParaRPr lang="es-ES" sz="1800" b="0" i="1" u="none" strike="noStrike" baseline="0">
                        <a:latin typeface="LiberationMono-Ital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u="none" strike="noStrike" baseline="0"/>
                        <a:t>file exists.</a:t>
                      </a:r>
                      <a:endParaRPr lang="es-ES" sz="1800" b="0" i="0" u="none" strike="noStrike" baseline="0">
                        <a:latin typeface="LiberationSerif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67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baseline="0"/>
                        <a:t>-d file</a:t>
                      </a:r>
                      <a:endParaRPr lang="en-US" sz="1800" b="0" i="1" u="none" strike="noStrike" baseline="0">
                        <a:latin typeface="LiberationMono-Ital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baseline="0"/>
                        <a:t>file exists and is a directory.</a:t>
                      </a:r>
                      <a:endParaRPr lang="en-US" sz="1800" b="0" i="0" u="none" strike="noStrike" baseline="0">
                        <a:latin typeface="LiberationSerif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378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u="none" strike="noStrike" baseline="0"/>
                        <a:t>-f file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baseline="0"/>
                        <a:t>file exists and is a regular file.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759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0" u="none" strike="noStrike" kern="1200" baseline="0">
                          <a:solidFill>
                            <a:schemeClr val="dk1"/>
                          </a:solidFill>
                        </a:rPr>
                        <a:t>-O file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</a:rPr>
                        <a:t>file exists and is owned by the effective user ID.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569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0" u="none" strike="noStrike" kern="1200" baseline="0">
                          <a:solidFill>
                            <a:schemeClr val="dk1"/>
                          </a:solidFill>
                        </a:rPr>
                        <a:t>-r file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</a:rPr>
                        <a:t>file exists and is readable (has readable permission for </a:t>
                      </a:r>
                      <a:r>
                        <a:rPr lang="es-ES" sz="1800" b="0" u="none" strike="noStrike" kern="1200" baseline="0">
                          <a:solidFill>
                            <a:schemeClr val="dk1"/>
                          </a:solidFill>
                        </a:rPr>
                        <a:t>the effective user).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65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/>
                        <a:t>-</a:t>
                      </a:r>
                      <a:r>
                        <a:rPr lang="es-ES" sz="1800" b="0" u="none" strike="noStrike" kern="1200" baseline="0">
                          <a:solidFill>
                            <a:schemeClr val="dk1"/>
                          </a:solidFill>
                        </a:rPr>
                        <a:t>w file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</a:rPr>
                        <a:t>file exists and is writable (has write permission for the </a:t>
                      </a:r>
                      <a:r>
                        <a:rPr lang="es-ES" sz="1800" b="0" u="none" strike="noStrike" kern="1200" baseline="0">
                          <a:solidFill>
                            <a:schemeClr val="dk1"/>
                          </a:solidFill>
                        </a:rPr>
                        <a:t>effective user).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410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0" u="none" strike="noStrike" kern="1200" baseline="0">
                          <a:solidFill>
                            <a:schemeClr val="dk1"/>
                          </a:solidFill>
                        </a:rPr>
                        <a:t>-x file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</a:rPr>
                        <a:t>file exists and is executable (has execute/search permission for the effective user).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228745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EA54CD09-8AA0-788C-15FD-1CA072AC2B2E}"/>
              </a:ext>
            </a:extLst>
          </p:cNvPr>
          <p:cNvSpPr txBox="1"/>
          <p:nvPr/>
        </p:nvSpPr>
        <p:spPr>
          <a:xfrm>
            <a:off x="533400" y="2852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i="0" u="none" strike="noStrike" baseline="0">
                <a:solidFill>
                  <a:srgbClr val="FF0000"/>
                </a:solidFill>
                <a:latin typeface="LiberationSans"/>
              </a:rPr>
              <a:t>File Expressions</a:t>
            </a:r>
            <a:endParaRPr lang="es-ES" sz="3600" b="1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8428D40-7842-9BD9-26AD-C788A2B4DCE2}"/>
              </a:ext>
            </a:extLst>
          </p:cNvPr>
          <p:cNvSpPr txBox="1"/>
          <p:nvPr/>
        </p:nvSpPr>
        <p:spPr>
          <a:xfrm>
            <a:off x="1638300" y="4285734"/>
            <a:ext cx="6096000" cy="2246769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#!/bin/bash</a:t>
            </a:r>
          </a:p>
          <a:p>
            <a:endParaRPr lang="es-ES" sz="2000">
              <a:latin typeface="LiberationMono"/>
            </a:endParaRPr>
          </a:p>
          <a:p>
            <a:r>
              <a:rPr lang="es-ES" sz="2000" b="0" i="0" u="none" strike="noStrike" baseline="0">
                <a:latin typeface="LiberationMono"/>
              </a:rPr>
              <a:t>FILE=~/.bashrc</a:t>
            </a:r>
          </a:p>
          <a:p>
            <a:endParaRPr lang="es-ES" sz="2000">
              <a:latin typeface="LiberationMono"/>
            </a:endParaRPr>
          </a:p>
          <a:p>
            <a:pPr algn="l"/>
            <a:r>
              <a:rPr lang="es-ES" sz="2000" b="0" i="0" u="none" strike="noStrike" baseline="0">
                <a:solidFill>
                  <a:srgbClr val="4500F0"/>
                </a:solidFill>
                <a:latin typeface="LiberationMono"/>
              </a:rPr>
              <a:t>if [ </a:t>
            </a:r>
            <a:r>
              <a:rPr lang="es-ES" sz="2000" b="1" i="0" u="none" strike="noStrike" baseline="0">
                <a:solidFill>
                  <a:srgbClr val="FF0000"/>
                </a:solidFill>
                <a:latin typeface="LiberationMono"/>
              </a:rPr>
              <a:t>-f "$FILE" </a:t>
            </a:r>
            <a:r>
              <a:rPr lang="es-ES" sz="2000" b="0" i="0" u="none" strike="noStrike" baseline="0">
                <a:solidFill>
                  <a:srgbClr val="4500F0"/>
                </a:solidFill>
                <a:latin typeface="LiberationMono"/>
              </a:rPr>
              <a:t>]; then</a:t>
            </a:r>
          </a:p>
          <a:p>
            <a:pPr algn="l"/>
            <a:r>
              <a:rPr lang="es-ES" sz="2000" b="0" i="0" u="none" strike="noStrike" baseline="0">
                <a:latin typeface="LiberationMono"/>
              </a:rPr>
              <a:t>echo "$FILE is a regular file."</a:t>
            </a:r>
          </a:p>
          <a:p>
            <a:pPr algn="l"/>
            <a:r>
              <a:rPr lang="es-ES" sz="2000" b="0" i="0" u="none" strike="noStrike" baseline="0">
                <a:solidFill>
                  <a:srgbClr val="4500F0"/>
                </a:solidFill>
                <a:latin typeface="LiberationMono"/>
              </a:rPr>
              <a:t>fi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5BB02EB-BEAA-FDEE-9D43-37BA2C79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35740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02F104-0F4B-ECDC-018C-6A60D108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1" y="1765955"/>
            <a:ext cx="7493000" cy="372044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C561C7-0523-9280-0BB6-8F7068406D24}"/>
              </a:ext>
            </a:extLst>
          </p:cNvPr>
          <p:cNvSpPr txBox="1"/>
          <p:nvPr/>
        </p:nvSpPr>
        <p:spPr>
          <a:xfrm>
            <a:off x="368300" y="4630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0" u="none" strike="noStrike" baseline="0">
                <a:solidFill>
                  <a:srgbClr val="FF0000"/>
                </a:solidFill>
                <a:latin typeface="LiberationSans"/>
              </a:rPr>
              <a:t>String Expressions</a:t>
            </a:r>
            <a:endParaRPr lang="es-ES" sz="3200" b="1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18A8DD-5D00-F39D-9D7F-015AFA568FD7}"/>
              </a:ext>
            </a:extLst>
          </p:cNvPr>
          <p:cNvSpPr txBox="1"/>
          <p:nvPr/>
        </p:nvSpPr>
        <p:spPr>
          <a:xfrm>
            <a:off x="8156021" y="1358374"/>
            <a:ext cx="3540679" cy="4616648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000" b="0" i="0" u="none" strike="noStrike" baseline="0">
                <a:latin typeface="LiberationMono"/>
              </a:rPr>
              <a:t>#!/bin/bash</a:t>
            </a:r>
          </a:p>
          <a:p>
            <a:endParaRPr lang="es-ES" sz="2000">
              <a:latin typeface="LiberationMono"/>
            </a:endParaRPr>
          </a:p>
          <a:p>
            <a:r>
              <a:rPr lang="es-ES" sz="1800" b="0" i="0" u="none" strike="noStrike" baseline="0">
                <a:latin typeface="LiberationMono"/>
              </a:rPr>
              <a:t>ANSWER=maybe</a:t>
            </a:r>
          </a:p>
          <a:p>
            <a:endParaRPr lang="es-ES" sz="2000">
              <a:latin typeface="LiberationMono"/>
            </a:endParaRPr>
          </a:p>
          <a:p>
            <a:pPr algn="l"/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if</a:t>
            </a:r>
            <a:r>
              <a:rPr lang="es-ES" sz="1800" b="0" i="0" u="none" strike="noStrike" baseline="0">
                <a:latin typeface="LiberationMono"/>
              </a:rPr>
              <a:t> [ </a:t>
            </a:r>
            <a:r>
              <a:rPr lang="es-ES" sz="1800" b="0" i="0" u="none" strike="noStrike" baseline="0">
                <a:solidFill>
                  <a:srgbClr val="FF0000"/>
                </a:solidFill>
                <a:latin typeface="LiberationMono"/>
              </a:rPr>
              <a:t>"$ANSWER" = "yes" </a:t>
            </a:r>
            <a:r>
              <a:rPr lang="es-ES" sz="1800" b="0" i="0" u="none" strike="noStrike" baseline="0">
                <a:latin typeface="LiberationMono"/>
              </a:rPr>
              <a:t>]; </a:t>
            </a:r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then</a:t>
            </a:r>
          </a:p>
          <a:p>
            <a:pPr algn="l"/>
            <a:r>
              <a:rPr lang="en-US" sz="1800" b="0" i="0" u="none" strike="noStrike" baseline="0">
                <a:latin typeface="LiberationMono"/>
              </a:rPr>
              <a:t>echo "The answer is YES."</a:t>
            </a:r>
          </a:p>
          <a:p>
            <a:pPr algn="l"/>
            <a:endParaRPr lang="en-US" sz="1800" b="0" i="0" u="none" strike="noStrike" baseline="0">
              <a:latin typeface="LiberationMono"/>
            </a:endParaRPr>
          </a:p>
          <a:p>
            <a:pPr algn="l"/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elif</a:t>
            </a:r>
            <a:r>
              <a:rPr lang="es-ES" sz="1800" b="0" i="0" u="none" strike="noStrike" baseline="0">
                <a:latin typeface="LiberationMono"/>
              </a:rPr>
              <a:t> [ </a:t>
            </a:r>
            <a:r>
              <a:rPr lang="es-ES" sz="1800" b="0" i="0" u="none" strike="noStrike" baseline="0">
                <a:solidFill>
                  <a:srgbClr val="FF0000"/>
                </a:solidFill>
                <a:latin typeface="LiberationMono"/>
              </a:rPr>
              <a:t>"$ANSWER" = "no" </a:t>
            </a:r>
            <a:r>
              <a:rPr lang="es-ES" sz="1800" b="0" i="0" u="none" strike="noStrike" baseline="0">
                <a:latin typeface="LiberationMono"/>
              </a:rPr>
              <a:t>]; </a:t>
            </a:r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then</a:t>
            </a:r>
          </a:p>
          <a:p>
            <a:pPr algn="l"/>
            <a:r>
              <a:rPr lang="en-US" sz="1800" b="0" i="0" u="none" strike="noStrike" baseline="0">
                <a:latin typeface="LiberationMono"/>
              </a:rPr>
              <a:t>echo "The answer is NO."</a:t>
            </a:r>
          </a:p>
          <a:p>
            <a:pPr algn="l"/>
            <a:endParaRPr lang="en-US" sz="1800" b="0" i="0" u="none" strike="noStrike" baseline="0">
              <a:latin typeface="LiberationMono"/>
            </a:endParaRPr>
          </a:p>
          <a:p>
            <a:pPr algn="l"/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elif</a:t>
            </a:r>
            <a:r>
              <a:rPr lang="es-ES" sz="1800" b="0" i="0" u="none" strike="noStrike" baseline="0">
                <a:latin typeface="LiberationMono"/>
              </a:rPr>
              <a:t> [ </a:t>
            </a:r>
            <a:r>
              <a:rPr lang="es-ES" sz="1800" b="0" i="0" u="none" strike="noStrike" baseline="0">
                <a:solidFill>
                  <a:srgbClr val="FF0000"/>
                </a:solidFill>
                <a:latin typeface="LiberationMono"/>
              </a:rPr>
              <a:t>"$ANSWER" = "maybe"</a:t>
            </a:r>
            <a:r>
              <a:rPr lang="es-ES" sz="1800" b="0" i="0" u="none" strike="noStrike" baseline="0">
                <a:latin typeface="LiberationMono"/>
              </a:rPr>
              <a:t> ]; </a:t>
            </a:r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then</a:t>
            </a:r>
          </a:p>
          <a:p>
            <a:pPr algn="l"/>
            <a:r>
              <a:rPr lang="en-US" sz="1800" b="0" i="0" u="none" strike="noStrike" baseline="0">
                <a:latin typeface="LiberationMono"/>
              </a:rPr>
              <a:t>echo "The answer is MAYBE."</a:t>
            </a:r>
          </a:p>
          <a:p>
            <a:pPr algn="l"/>
            <a:endParaRPr lang="en-US" sz="1800" b="0" i="0" u="none" strike="noStrike" baseline="0">
              <a:latin typeface="LiberationMono"/>
            </a:endParaRPr>
          </a:p>
          <a:p>
            <a:pPr algn="l"/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else</a:t>
            </a:r>
          </a:p>
          <a:p>
            <a:pPr algn="l"/>
            <a:r>
              <a:rPr lang="en-US" sz="1800" b="0" i="0" u="none" strike="noStrike" baseline="0">
                <a:latin typeface="LiberationMono"/>
              </a:rPr>
              <a:t>echo "The answer is UNKNOWN."</a:t>
            </a:r>
          </a:p>
          <a:p>
            <a:pPr algn="l"/>
            <a:r>
              <a:rPr lang="es-ES" sz="1800" b="0" i="0" u="none" strike="noStrike" baseline="0">
                <a:solidFill>
                  <a:srgbClr val="4500F0"/>
                </a:solidFill>
                <a:latin typeface="LiberationMono"/>
              </a:rPr>
              <a:t>fi</a:t>
            </a:r>
            <a:endParaRPr lang="es-ES" sz="2000" b="0" i="0" u="none" strike="noStrike" baseline="0">
              <a:solidFill>
                <a:srgbClr val="4500F0"/>
              </a:solidFill>
              <a:latin typeface="LiberationMono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11A2DC4-4180-0BF7-B231-3F810BD1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30942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6100BC-5258-0B38-0E18-83468CF89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059563"/>
            <a:ext cx="7454900" cy="27594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51B8985-E595-6C34-80B3-AD4E4CBA4732}"/>
              </a:ext>
            </a:extLst>
          </p:cNvPr>
          <p:cNvSpPr txBox="1"/>
          <p:nvPr/>
        </p:nvSpPr>
        <p:spPr>
          <a:xfrm>
            <a:off x="444500" y="2979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0" u="none" strike="noStrike" baseline="0">
                <a:solidFill>
                  <a:srgbClr val="FF0000"/>
                </a:solidFill>
                <a:latin typeface="LiberationSans"/>
              </a:rPr>
              <a:t>Integer Expressions</a:t>
            </a:r>
            <a:endParaRPr lang="es-ES" sz="3200" b="1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8C2177-EF29-84FB-02D4-DB0B1A9C39E8}"/>
              </a:ext>
            </a:extLst>
          </p:cNvPr>
          <p:cNvSpPr txBox="1"/>
          <p:nvPr/>
        </p:nvSpPr>
        <p:spPr>
          <a:xfrm>
            <a:off x="990600" y="3965788"/>
            <a:ext cx="3454400" cy="2585323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 algn="l"/>
            <a:r>
              <a:rPr lang="es-ES" b="0" i="0" u="none" strike="noStrike" baseline="0">
                <a:latin typeface="LiberationMono"/>
              </a:rPr>
              <a:t>#!/bin/bash</a:t>
            </a:r>
          </a:p>
          <a:p>
            <a:pPr algn="l"/>
            <a:endParaRPr lang="es-ES" b="0" i="0" u="none" strike="noStrike" baseline="0">
              <a:latin typeface="LiberationMono"/>
            </a:endParaRPr>
          </a:p>
          <a:p>
            <a:pPr algn="l"/>
            <a:r>
              <a:rPr lang="es-ES" b="0" i="0" u="none" strike="noStrike" baseline="0">
                <a:latin typeface="LiberationMono"/>
              </a:rPr>
              <a:t>INT=-5</a:t>
            </a:r>
          </a:p>
          <a:p>
            <a:pPr algn="l"/>
            <a:endParaRPr lang="es-ES">
              <a:latin typeface="LiberationMono"/>
            </a:endParaRPr>
          </a:p>
          <a:p>
            <a:pPr algn="l"/>
            <a:r>
              <a:rPr lang="en-US" b="0" i="0" u="none" strike="noStrike" baseline="0">
                <a:solidFill>
                  <a:srgbClr val="4500F0"/>
                </a:solidFill>
                <a:latin typeface="LiberationMono"/>
              </a:rPr>
              <a:t>if</a:t>
            </a:r>
            <a:r>
              <a:rPr lang="en-US" b="0" i="0" u="none" strike="noStrike" baseline="0">
                <a:latin typeface="LiberationMono"/>
              </a:rPr>
              <a:t> [ </a:t>
            </a:r>
            <a:r>
              <a:rPr lang="en-US" b="0" i="0" u="none" strike="noStrike" baseline="0">
                <a:solidFill>
                  <a:srgbClr val="FF0000"/>
                </a:solidFill>
                <a:latin typeface="LiberationMono"/>
              </a:rPr>
              <a:t>"$INT" -eq 0</a:t>
            </a:r>
            <a:r>
              <a:rPr lang="en-US" b="0" i="0" u="none" strike="noStrike" baseline="0">
                <a:latin typeface="LiberationMono"/>
              </a:rPr>
              <a:t> ]; then</a:t>
            </a:r>
          </a:p>
          <a:p>
            <a:pPr algn="l"/>
            <a:r>
              <a:rPr lang="es-ES" b="1" i="0" u="none" strike="noStrike" baseline="0">
                <a:latin typeface="LiberationMono"/>
              </a:rPr>
              <a:t>echo</a:t>
            </a:r>
            <a:r>
              <a:rPr lang="es-ES" b="0" i="0" u="none" strike="noStrike" baseline="0">
                <a:latin typeface="LiberationMono"/>
              </a:rPr>
              <a:t> "INT is zero."</a:t>
            </a:r>
          </a:p>
          <a:p>
            <a:pPr algn="l"/>
            <a:r>
              <a:rPr lang="es-ES">
                <a:solidFill>
                  <a:srgbClr val="4500F0"/>
                </a:solidFill>
                <a:latin typeface="LiberationMono"/>
              </a:rPr>
              <a:t>else</a:t>
            </a:r>
            <a:r>
              <a:rPr lang="es-ES">
                <a:latin typeface="LiberationMono"/>
              </a:rPr>
              <a:t> </a:t>
            </a:r>
          </a:p>
          <a:p>
            <a:pPr algn="l"/>
            <a:r>
              <a:rPr lang="es-ES" b="1" i="0" u="none" strike="noStrike" baseline="0">
                <a:latin typeface="LiberationMono"/>
              </a:rPr>
              <a:t>echo</a:t>
            </a:r>
            <a:r>
              <a:rPr lang="es-ES" b="0" i="0" u="none" strike="noStrike" baseline="0">
                <a:latin typeface="LiberationMono"/>
              </a:rPr>
              <a:t> "INT is not zero."</a:t>
            </a:r>
          </a:p>
          <a:p>
            <a:pPr algn="l"/>
            <a:r>
              <a:rPr lang="es-ES" b="0" i="0" u="none" strike="noStrike" baseline="0">
                <a:solidFill>
                  <a:srgbClr val="4500F0"/>
                </a:solidFill>
                <a:latin typeface="LiberationMono"/>
              </a:rPr>
              <a:t>fi</a:t>
            </a:r>
            <a:endParaRPr lang="es-ES">
              <a:solidFill>
                <a:srgbClr val="4500F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5FEBD2D-0FF4-11BD-B5C7-3CF08B40E681}"/>
              </a:ext>
            </a:extLst>
          </p:cNvPr>
          <p:cNvSpPr txBox="1"/>
          <p:nvPr/>
        </p:nvSpPr>
        <p:spPr>
          <a:xfrm>
            <a:off x="4838700" y="4106208"/>
            <a:ext cx="6908800" cy="2231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/>
              <a:t>Exercise</a:t>
            </a:r>
            <a:endParaRPr lang="es-ES" sz="2400" b="1"/>
          </a:p>
          <a:p>
            <a:endParaRPr lang="es-ES" sz="1100"/>
          </a:p>
          <a:p>
            <a:r>
              <a:rPr lang="es-ES" sz="2400"/>
              <a:t>Expand/modify the script to give more information of the INT number:</a:t>
            </a:r>
          </a:p>
          <a:p>
            <a:r>
              <a:rPr lang="es-ES" sz="2400"/>
              <a:t>1) whether it is positive or negative, and</a:t>
            </a:r>
          </a:p>
          <a:p>
            <a:r>
              <a:rPr lang="es-ES" sz="2400"/>
              <a:t>2) whether it is odd or even.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39FB12-4622-2EE5-AA8A-40063439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49715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0A17049-7879-F52C-FE8F-9D2F83E1651A}"/>
              </a:ext>
            </a:extLst>
          </p:cNvPr>
          <p:cNvSpPr txBox="1"/>
          <p:nvPr/>
        </p:nvSpPr>
        <p:spPr>
          <a:xfrm>
            <a:off x="482600" y="310634"/>
            <a:ext cx="8064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>
                <a:latin typeface="LiberationSans-Bold"/>
              </a:rPr>
              <a:t>A More Modern Version of </a:t>
            </a:r>
            <a:r>
              <a:rPr lang="en-US" sz="3200" b="1" i="0" u="none" strike="noStrike" baseline="0">
                <a:latin typeface="LiberationMono-Bold"/>
              </a:rPr>
              <a:t>testing conditions</a:t>
            </a:r>
            <a:endParaRPr lang="es-ES" sz="32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881287-626B-5706-562B-D551BB9A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33" y="1096980"/>
            <a:ext cx="3794267" cy="5794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5E9A92-17EC-F3EA-2AFD-9111DB6EC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42" y="1677980"/>
            <a:ext cx="2289837" cy="303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7D6107D-099C-6A71-FAAB-9B932A1C2343}"/>
              </a:ext>
            </a:extLst>
          </p:cNvPr>
          <p:cNvSpPr txBox="1"/>
          <p:nvPr/>
        </p:nvSpPr>
        <p:spPr>
          <a:xfrm>
            <a:off x="620833" y="2302808"/>
            <a:ext cx="10682168" cy="14927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/>
              <a:t>Exercise</a:t>
            </a:r>
            <a:endParaRPr lang="es-ES" sz="2400" b="1"/>
          </a:p>
          <a:p>
            <a:endParaRPr lang="es-ES" sz="1100"/>
          </a:p>
          <a:p>
            <a:r>
              <a:rPr lang="es-ES" sz="2400"/>
              <a:t>Expand/modify the previous script to give information about the integer, but warns the user if it is anything else (tip: use a </a:t>
            </a:r>
            <a:r>
              <a:rPr lang="es-ES" sz="2400" i="1" u="sng"/>
              <a:t>regular expression</a:t>
            </a:r>
            <a:r>
              <a:rPr lang="es-ES" sz="2400"/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B3CEF6-3E66-B1DE-26AB-4285EAA93C21}"/>
              </a:ext>
            </a:extLst>
          </p:cNvPr>
          <p:cNvSpPr txBox="1"/>
          <p:nvPr/>
        </p:nvSpPr>
        <p:spPr>
          <a:xfrm>
            <a:off x="620833" y="4298434"/>
            <a:ext cx="8064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>
                <a:solidFill>
                  <a:srgbClr val="FF0000"/>
                </a:solidFill>
                <a:latin typeface="LiberationSans-Bold"/>
              </a:rPr>
              <a:t>Combining expressions</a:t>
            </a:r>
            <a:endParaRPr lang="es-ES" sz="3200">
              <a:solidFill>
                <a:srgbClr val="FF0000"/>
              </a:solidFill>
            </a:endParaRPr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449C0C0A-B112-53D9-4A27-4BEC39317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51163"/>
              </p:ext>
            </p:extLst>
          </p:nvPr>
        </p:nvGraphicFramePr>
        <p:xfrm>
          <a:off x="342900" y="5011240"/>
          <a:ext cx="447040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val="5645774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4157098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Syntax inside [[    ]]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4271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>
                          <a:solidFill>
                            <a:srgbClr val="ED03DC"/>
                          </a:solidFill>
                        </a:rPr>
                        <a:t>&amp;&amp;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52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>
                          <a:solidFill>
                            <a:srgbClr val="ED03DC"/>
                          </a:solidFill>
                        </a:rPr>
                        <a:t>||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087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NOT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>
                          <a:solidFill>
                            <a:srgbClr val="ED03DC"/>
                          </a:solidFill>
                        </a:rPr>
                        <a:t>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117265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43F2FE99-1862-4A46-4023-8F7C9CFE4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70" y="5294077"/>
            <a:ext cx="6981429" cy="113212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250B636-9C59-DBDB-0E7A-9E62D4E15815}"/>
              </a:ext>
            </a:extLst>
          </p:cNvPr>
          <p:cNvSpPr/>
          <p:nvPr/>
        </p:nvSpPr>
        <p:spPr>
          <a:xfrm>
            <a:off x="8255000" y="5292724"/>
            <a:ext cx="368300" cy="228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A25DC6C-CA85-5CB5-7BCE-8A08E384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04533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28B61DB-AA35-5F5E-B88F-63E017E0F18B}"/>
              </a:ext>
            </a:extLst>
          </p:cNvPr>
          <p:cNvSpPr txBox="1"/>
          <p:nvPr/>
        </p:nvSpPr>
        <p:spPr>
          <a:xfrm>
            <a:off x="520700" y="3106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u="none" strike="noStrike" baseline="0">
                <a:solidFill>
                  <a:srgbClr val="4500F0"/>
                </a:solidFill>
                <a:latin typeface="LiberationSans-BoldItalic"/>
              </a:rPr>
              <a:t>Reading Keyboard Input</a:t>
            </a:r>
            <a:endParaRPr lang="es-ES" sz="3200">
              <a:solidFill>
                <a:srgbClr val="4500F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54626C-1691-D705-4D4D-FE3A87338825}"/>
              </a:ext>
            </a:extLst>
          </p:cNvPr>
          <p:cNvSpPr txBox="1"/>
          <p:nvPr/>
        </p:nvSpPr>
        <p:spPr>
          <a:xfrm>
            <a:off x="507762" y="1128790"/>
            <a:ext cx="11567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>
                <a:latin typeface="LiberationSerif"/>
              </a:rPr>
              <a:t>Each time we want to change the value of </a:t>
            </a:r>
            <a:r>
              <a:rPr lang="en-US" sz="2400" b="0" i="0" u="none" strike="noStrike" baseline="0">
                <a:latin typeface="LiberationMono"/>
              </a:rPr>
              <a:t>INT</a:t>
            </a:r>
            <a:r>
              <a:rPr lang="en-US" sz="2400" b="0" i="0" u="none" strike="noStrike" baseline="0">
                <a:latin typeface="LiberationSerif"/>
              </a:rPr>
              <a:t>, we have to edit the script... An </a:t>
            </a:r>
            <a:r>
              <a:rPr lang="en-US" sz="2400" b="1" i="1" strike="noStrike" baseline="0">
                <a:solidFill>
                  <a:srgbClr val="7030A0"/>
                </a:solidFill>
                <a:latin typeface="LiberationSerif"/>
              </a:rPr>
              <a:t>alternative</a:t>
            </a:r>
            <a:r>
              <a:rPr lang="en-US" sz="2400" b="0" i="0" u="none" strike="noStrike" baseline="0">
                <a:latin typeface="LiberationSerif"/>
              </a:rPr>
              <a:t> is</a:t>
            </a:r>
            <a:endParaRPr lang="es-ES" sz="24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D006FB-A732-B421-61C3-D871BEA744DB}"/>
              </a:ext>
            </a:extLst>
          </p:cNvPr>
          <p:cNvSpPr txBox="1"/>
          <p:nvPr/>
        </p:nvSpPr>
        <p:spPr>
          <a:xfrm>
            <a:off x="533400" y="17203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>
                <a:solidFill>
                  <a:srgbClr val="ED03DC"/>
                </a:solidFill>
                <a:latin typeface="LiberationMono-Bold"/>
              </a:rPr>
              <a:t>read</a:t>
            </a:r>
            <a:r>
              <a:rPr lang="en-US" sz="2400" b="1" i="0" u="none" strike="noStrike" baseline="0">
                <a:latin typeface="LiberationMono-Bold"/>
              </a:rPr>
              <a:t> </a:t>
            </a:r>
            <a:r>
              <a:rPr lang="en-US" sz="2400" b="1" i="0" u="none" strike="noStrike" baseline="0">
                <a:latin typeface="LiberationSans-Bold"/>
              </a:rPr>
              <a:t>– Read Values from Standard Input</a:t>
            </a:r>
            <a:endParaRPr lang="es-ES" sz="24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73EDD6-ECAB-F240-EF70-35AE5834476C}"/>
              </a:ext>
            </a:extLst>
          </p:cNvPr>
          <p:cNvSpPr txBox="1"/>
          <p:nvPr/>
        </p:nvSpPr>
        <p:spPr>
          <a:xfrm>
            <a:off x="429462" y="2728943"/>
            <a:ext cx="4536238" cy="2369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pt-BR" sz="1100">
              <a:latin typeface="LiberationMono-Bold"/>
            </a:endParaRPr>
          </a:p>
          <a:p>
            <a:pPr algn="l"/>
            <a:r>
              <a:rPr lang="pt-BR" sz="2000">
                <a:latin typeface="LiberationMono-Bold"/>
              </a:rPr>
              <a:t>Let's replace </a:t>
            </a:r>
          </a:p>
          <a:p>
            <a:pPr algn="l"/>
            <a:endParaRPr lang="pt-BR" sz="700" b="1" i="0" u="none" strike="noStrike" baseline="0">
              <a:latin typeface="LiberationMono-Bold"/>
            </a:endParaRPr>
          </a:p>
          <a:p>
            <a:r>
              <a:rPr lang="es-ES" sz="2000" b="0" i="0" u="none" strike="noStrike" baseline="0">
                <a:latin typeface="LiberationMono"/>
              </a:rPr>
              <a:t>	</a:t>
            </a:r>
            <a:r>
              <a:rPr lang="es-ES" sz="2000" b="0" i="0" u="none" strike="noStrike" baseline="0">
                <a:highlight>
                  <a:srgbClr val="FFFF00"/>
                </a:highlight>
                <a:latin typeface="LiberationMono"/>
              </a:rPr>
              <a:t>INT=-5</a:t>
            </a:r>
            <a:endParaRPr lang="pt-BR" sz="2000" b="1" i="0" u="none" strike="noStrike" baseline="0">
              <a:highlight>
                <a:srgbClr val="FFFF00"/>
              </a:highlight>
              <a:latin typeface="LiberationMono-Bold"/>
            </a:endParaRPr>
          </a:p>
          <a:p>
            <a:pPr algn="l"/>
            <a:endParaRPr lang="pt-BR" sz="800" b="1">
              <a:latin typeface="LiberationMono-Bold"/>
            </a:endParaRPr>
          </a:p>
          <a:p>
            <a:pPr algn="l"/>
            <a:r>
              <a:rPr lang="pt-BR" sz="2000" i="0" u="none" strike="noStrike" baseline="0">
                <a:latin typeface="LiberationMono-Bold"/>
              </a:rPr>
              <a:t>by</a:t>
            </a:r>
          </a:p>
          <a:p>
            <a:pPr algn="l"/>
            <a:endParaRPr lang="pt-BR" sz="800" b="1" i="0" u="none" strike="noStrike" baseline="0">
              <a:latin typeface="LiberationMono-Bold"/>
            </a:endParaRPr>
          </a:p>
          <a:p>
            <a:pPr algn="l"/>
            <a:r>
              <a:rPr lang="pt-BR" sz="2000" b="1" i="0" u="none" strike="noStrike" baseline="0">
                <a:latin typeface="LiberationMono-Bold"/>
              </a:rPr>
              <a:t>	</a:t>
            </a:r>
            <a:r>
              <a:rPr lang="pt-BR" sz="2000" b="1" i="0" u="none" strike="noStrike" baseline="0">
                <a:highlight>
                  <a:srgbClr val="FFFF00"/>
                </a:highlight>
                <a:latin typeface="LiberationMono-Bold"/>
              </a:rPr>
              <a:t>echo "Please enter an integer: "</a:t>
            </a:r>
          </a:p>
          <a:p>
            <a:pPr algn="l"/>
            <a:r>
              <a:rPr lang="es-ES" sz="2000" b="1" i="0" u="none" strike="noStrike" baseline="0">
                <a:latin typeface="LiberationMono-Bold"/>
              </a:rPr>
              <a:t>	</a:t>
            </a:r>
            <a:r>
              <a:rPr lang="es-ES" sz="2000" b="1" i="0" u="none" strike="noStrike" baseline="0">
                <a:solidFill>
                  <a:srgbClr val="ED03DC"/>
                </a:solidFill>
                <a:highlight>
                  <a:srgbClr val="FFFF00"/>
                </a:highlight>
                <a:latin typeface="LiberationMono-Bold"/>
              </a:rPr>
              <a:t>read</a:t>
            </a:r>
            <a:r>
              <a:rPr lang="es-ES" sz="2000" b="1" i="0" u="none" strike="noStrike" baseline="0">
                <a:highlight>
                  <a:srgbClr val="FFFF00"/>
                </a:highlight>
                <a:latin typeface="LiberationMono-Bold"/>
              </a:rPr>
              <a:t> INT</a:t>
            </a:r>
          </a:p>
          <a:p>
            <a:pPr algn="l"/>
            <a:endParaRPr lang="es-ES" sz="1200">
              <a:highlight>
                <a:srgbClr val="FFFF00"/>
              </a:highligh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8BF960B-AB3F-5C0D-4DCA-F095FB8F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0" y="2970599"/>
            <a:ext cx="5539538" cy="269926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3D42317-830A-3D47-6B8F-FBFB8E2955E6}"/>
              </a:ext>
            </a:extLst>
          </p:cNvPr>
          <p:cNvSpPr txBox="1"/>
          <p:nvPr/>
        </p:nvSpPr>
        <p:spPr>
          <a:xfrm>
            <a:off x="5397500" y="2455377"/>
            <a:ext cx="4210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>
                <a:solidFill>
                  <a:schemeClr val="accent2"/>
                </a:solidFill>
                <a:latin typeface="LiberationSans-Bold"/>
              </a:rPr>
              <a:t>Read multiple variables</a:t>
            </a:r>
            <a:endParaRPr lang="es-ES" sz="2000">
              <a:solidFill>
                <a:schemeClr val="accent2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A8AD789-A335-87F5-5EDA-132EE009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261" y="4879489"/>
            <a:ext cx="4103165" cy="1517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14456FF-CBF7-78A8-9E9A-EC2AD014A656}"/>
              </a:ext>
            </a:extLst>
          </p:cNvPr>
          <p:cNvSpPr txBox="1"/>
          <p:nvPr/>
        </p:nvSpPr>
        <p:spPr>
          <a:xfrm>
            <a:off x="412750" y="6140389"/>
            <a:ext cx="5670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baseline="0">
                <a:solidFill>
                  <a:srgbClr val="00B0F0"/>
                </a:solidFill>
                <a:latin typeface="LiberationSans-Bold"/>
              </a:rPr>
              <a:t>If variables are not set, </a:t>
            </a:r>
            <a:r>
              <a:rPr lang="en-US" sz="2000" b="1" i="0" u="none" strike="noStrike" baseline="0">
                <a:solidFill>
                  <a:srgbClr val="00B0F0"/>
                </a:solidFill>
                <a:latin typeface="LiberationSans-Bold"/>
              </a:rPr>
              <a:t>REPLY</a:t>
            </a:r>
            <a:r>
              <a:rPr lang="en-US" sz="2000" i="0" u="none" strike="noStrike" baseline="0">
                <a:solidFill>
                  <a:srgbClr val="00B0F0"/>
                </a:solidFill>
                <a:latin typeface="LiberationSans-Bold"/>
              </a:rPr>
              <a:t> variable is the default</a:t>
            </a:r>
            <a:endParaRPr lang="es-ES" sz="2000">
              <a:solidFill>
                <a:srgbClr val="00B0F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3CF0474-28B0-6B49-5E99-9EE2400D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75877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6A5EF93-280D-35F2-58C4-EC94A87A18DE}"/>
              </a:ext>
            </a:extLst>
          </p:cNvPr>
          <p:cNvSpPr txBox="1"/>
          <p:nvPr/>
        </p:nvSpPr>
        <p:spPr>
          <a:xfrm>
            <a:off x="596900" y="615434"/>
            <a:ext cx="108331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3600" b="1" i="0" u="none" strike="noStrike" baseline="0">
                <a:latin typeface="LiberationSans-Bold"/>
              </a:rPr>
              <a:t>Exercise: Menus</a:t>
            </a:r>
          </a:p>
          <a:p>
            <a:endParaRPr lang="es-ES" sz="1600" b="1">
              <a:latin typeface="LiberationSans-Bold"/>
            </a:endParaRPr>
          </a:p>
          <a:p>
            <a:r>
              <a:rPr lang="es-ES" sz="2800" b="1">
                <a:latin typeface="LiberationSans-Bold"/>
              </a:rPr>
              <a:t>Create a script displaying a menu that allows the user to select among a list of operative options, as shown below:</a:t>
            </a:r>
            <a:endParaRPr lang="es-ES" sz="28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471403-237B-685E-509D-1F5753100EA9}"/>
              </a:ext>
            </a:extLst>
          </p:cNvPr>
          <p:cNvSpPr txBox="1"/>
          <p:nvPr/>
        </p:nvSpPr>
        <p:spPr>
          <a:xfrm>
            <a:off x="1498600" y="2921000"/>
            <a:ext cx="5022593" cy="1815882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r>
              <a:rPr lang="es-ES" sz="2800"/>
              <a:t>1.  Display host name</a:t>
            </a:r>
          </a:p>
          <a:p>
            <a:r>
              <a:rPr lang="es-ES" sz="2800"/>
              <a:t>2.  Display disk space</a:t>
            </a:r>
          </a:p>
          <a:p>
            <a:r>
              <a:rPr lang="es-ES" sz="2800"/>
              <a:t>3.  Display home space utilization</a:t>
            </a:r>
          </a:p>
          <a:p>
            <a:r>
              <a:rPr lang="es-ES" sz="2800"/>
              <a:t>0.  Quit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766C04F-1896-59C4-DDE8-E691C4D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91771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 doblada 2">
            <a:extLst>
              <a:ext uri="{FF2B5EF4-FFF2-40B4-BE49-F238E27FC236}">
                <a16:creationId xmlns:a16="http://schemas.microsoft.com/office/drawing/2014/main" id="{4A595E50-5AE6-15F7-B41F-C30FA6258B18}"/>
              </a:ext>
            </a:extLst>
          </p:cNvPr>
          <p:cNvSpPr/>
          <p:nvPr/>
        </p:nvSpPr>
        <p:spPr>
          <a:xfrm>
            <a:off x="8547100" y="1065936"/>
            <a:ext cx="3086100" cy="2032864"/>
          </a:xfrm>
          <a:prstGeom prst="foldedCorner">
            <a:avLst>
              <a:gd name="adj" fmla="val 172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>
                <a:solidFill>
                  <a:schemeClr val="tx1"/>
                </a:solidFill>
              </a:rPr>
              <a:t>Sometimes you want to </a:t>
            </a:r>
            <a:r>
              <a:rPr lang="es-ES" sz="2000" i="1">
                <a:solidFill>
                  <a:schemeClr val="tx1"/>
                </a:solidFill>
              </a:rPr>
              <a:t>exit</a:t>
            </a:r>
            <a:r>
              <a:rPr lang="es-ES" sz="2000">
                <a:solidFill>
                  <a:schemeClr val="tx1"/>
                </a:solidFill>
              </a:rPr>
              <a:t> from a </a:t>
            </a:r>
            <a:r>
              <a:rPr lang="es-ES" sz="2000" i="1">
                <a:solidFill>
                  <a:schemeClr val="tx1"/>
                </a:solidFill>
              </a:rPr>
              <a:t>loop</a:t>
            </a:r>
            <a:r>
              <a:rPr lang="es-ES" sz="2000">
                <a:solidFill>
                  <a:schemeClr val="tx1"/>
                </a:solidFill>
              </a:rPr>
              <a:t> when some condition is true:</a:t>
            </a:r>
          </a:p>
          <a:p>
            <a:endParaRPr lang="es-ES" sz="2000">
              <a:solidFill>
                <a:schemeClr val="tx1"/>
              </a:solidFill>
            </a:endParaRPr>
          </a:p>
          <a:p>
            <a:r>
              <a:rPr lang="es-ES" sz="2000" b="1">
                <a:solidFill>
                  <a:srgbClr val="ED03DC"/>
                </a:solidFill>
              </a:rPr>
              <a:t>break</a:t>
            </a:r>
            <a:r>
              <a:rPr lang="es-ES" sz="2000"/>
              <a:t> </a:t>
            </a:r>
            <a:r>
              <a:rPr lang="es-ES" sz="2000">
                <a:solidFill>
                  <a:schemeClr val="tx1"/>
                </a:solidFill>
              </a:rPr>
              <a:t>command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64188-B852-8215-4C8D-7334FC5BEC0E}"/>
              </a:ext>
            </a:extLst>
          </p:cNvPr>
          <p:cNvSpPr txBox="1"/>
          <p:nvPr/>
        </p:nvSpPr>
        <p:spPr>
          <a:xfrm>
            <a:off x="558800" y="259834"/>
            <a:ext cx="683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none" strike="noStrike" baseline="0">
                <a:latin typeface="LiberationSans-BoldItalic"/>
              </a:rPr>
              <a:t>Flow Control: Looping with </a:t>
            </a:r>
            <a:r>
              <a:rPr lang="en-US" sz="3600" b="1" i="1" u="none" strike="noStrike" baseline="0">
                <a:solidFill>
                  <a:srgbClr val="FF0000"/>
                </a:solidFill>
                <a:latin typeface="LiberationMono-BoldItalic"/>
              </a:rPr>
              <a:t>while</a:t>
            </a:r>
            <a:endParaRPr lang="es-ES" sz="360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5E20AC3-DCE6-13AD-CAD1-84FD1C4B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701010"/>
            <a:ext cx="7080510" cy="29462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D201B1-75CE-3AAB-D6AB-480BDEB71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082591"/>
            <a:ext cx="5051194" cy="391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90054A-7F4B-A9AA-6CD4-E3993DBDC439}"/>
              </a:ext>
            </a:extLst>
          </p:cNvPr>
          <p:cNvSpPr txBox="1"/>
          <p:nvPr/>
        </p:nvSpPr>
        <p:spPr>
          <a:xfrm>
            <a:off x="647700" y="4861606"/>
            <a:ext cx="10363200" cy="16312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800" b="1" i="0" u="none" strike="noStrike" baseline="0">
                <a:latin typeface="LiberationSans-Bold"/>
              </a:rPr>
              <a:t>Exercise: The guesser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200" b="1">
              <a:latin typeface="LiberationSans-Bol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iberationSans"/>
              </a:rPr>
              <a:t>Variable </a:t>
            </a:r>
            <a:r>
              <a:rPr kumimoji="0" lang="es-ES" altLang="es-E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iberationSans"/>
              </a:rPr>
              <a:t>$RANDOM returns a different random integer at each invocation with a nominal range: </a:t>
            </a:r>
            <a:br>
              <a:rPr kumimoji="0" lang="es-ES" altLang="es-E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iberationSans"/>
              </a:rPr>
            </a:br>
            <a:r>
              <a:rPr kumimoji="0" lang="es-ES" altLang="es-E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LiberationSans"/>
              </a:rPr>
              <a:t>0 - 32767. Create a script that generates a random number from 0 to 10 and asks to the user to guess it until it is hit.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61C8E7-5F42-4987-0C2F-93581D42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0377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476EA66-D68B-A033-250D-283534879FC5}"/>
              </a:ext>
            </a:extLst>
          </p:cNvPr>
          <p:cNvSpPr txBox="1"/>
          <p:nvPr/>
        </p:nvSpPr>
        <p:spPr>
          <a:xfrm>
            <a:off x="508000" y="310634"/>
            <a:ext cx="693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none" strike="noStrike" baseline="0">
                <a:latin typeface="LiberationSans-BoldItalic"/>
              </a:rPr>
              <a:t>Flow Control: Branching with </a:t>
            </a:r>
            <a:r>
              <a:rPr lang="en-US" sz="3600" b="1" i="1" u="none" strike="noStrike" baseline="0">
                <a:solidFill>
                  <a:srgbClr val="FF0000"/>
                </a:solidFill>
                <a:latin typeface="LiberationMono-BoldItalic"/>
              </a:rPr>
              <a:t>case</a:t>
            </a:r>
            <a:endParaRPr lang="es-ES" sz="360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B08F2D-6232-DFAE-6187-8A77818DF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71614"/>
            <a:ext cx="7390440" cy="987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E99EC4C-B312-85F4-B349-B92BF034DA0D}"/>
              </a:ext>
            </a:extLst>
          </p:cNvPr>
          <p:cNvSpPr txBox="1"/>
          <p:nvPr/>
        </p:nvSpPr>
        <p:spPr>
          <a:xfrm>
            <a:off x="546100" y="2961620"/>
            <a:ext cx="53603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1" i="0" u="none" strike="noStrike" baseline="0">
                <a:latin typeface="LiberationMono-Bold"/>
              </a:rPr>
              <a:t>read -p "Choose between..."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case "$REPLY" in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0) 	echo "Program terminated." ;;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1) 	echo "Hostname: $HOSTNAME" ;;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2)	df -h ;;</a:t>
            </a:r>
          </a:p>
          <a:p>
            <a:pPr algn="l"/>
            <a:r>
              <a:rPr lang="en-US" b="1" i="0" u="none" strike="noStrike" baseline="0">
                <a:latin typeface="LiberationMono-Bold"/>
              </a:rPr>
              <a:t>3)	echo "Home Space Utilization ($USER)"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	du -sh "$HOME"</a:t>
            </a:r>
          </a:p>
          <a:p>
            <a:pPr algn="l"/>
            <a:r>
              <a:rPr lang="es-ES" b="1">
                <a:latin typeface="LiberationMono-Bold"/>
              </a:rPr>
              <a:t>	</a:t>
            </a:r>
            <a:r>
              <a:rPr lang="es-ES" b="1" i="0" u="none" strike="noStrike" baseline="0">
                <a:latin typeface="LiberationMono-Bold"/>
              </a:rPr>
              <a:t>;;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*)	echo "Invalid entry"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	exit</a:t>
            </a:r>
            <a:r>
              <a:rPr lang="es-ES" b="1">
                <a:latin typeface="LiberationMono-Bold"/>
              </a:rPr>
              <a:t> 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	;;</a:t>
            </a:r>
          </a:p>
          <a:p>
            <a:pPr algn="l"/>
            <a:r>
              <a:rPr lang="es-ES" b="1" i="0" u="none" strike="noStrike" baseline="0">
                <a:latin typeface="LiberationMono-Bold"/>
              </a:rPr>
              <a:t>esac</a:t>
            </a:r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946321-4284-EFEE-DE94-BAAE302452F1}"/>
              </a:ext>
            </a:extLst>
          </p:cNvPr>
          <p:cNvSpPr txBox="1"/>
          <p:nvPr/>
        </p:nvSpPr>
        <p:spPr>
          <a:xfrm>
            <a:off x="546100" y="2324100"/>
            <a:ext cx="7638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00B050"/>
                </a:solidFill>
              </a:rPr>
              <a:t>You can create a new </a:t>
            </a:r>
            <a:r>
              <a:rPr lang="es-ES" sz="2000" b="1">
                <a:solidFill>
                  <a:srgbClr val="00B050"/>
                </a:solidFill>
              </a:rPr>
              <a:t>Menu</a:t>
            </a:r>
            <a:r>
              <a:rPr lang="es-ES" sz="2000">
                <a:solidFill>
                  <a:srgbClr val="00B050"/>
                </a:solidFill>
              </a:rPr>
              <a:t> </a:t>
            </a:r>
            <a:r>
              <a:rPr lang="es-ES" sz="2000" b="1">
                <a:solidFill>
                  <a:srgbClr val="00B050"/>
                </a:solidFill>
              </a:rPr>
              <a:t>exercise</a:t>
            </a:r>
            <a:r>
              <a:rPr lang="es-ES" sz="2000">
                <a:solidFill>
                  <a:srgbClr val="00B050"/>
                </a:solidFill>
              </a:rPr>
              <a:t> with case much simpler by adding: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64DD0C-9885-FF0A-28C6-0252850F2DDD}"/>
              </a:ext>
            </a:extLst>
          </p:cNvPr>
          <p:cNvSpPr txBox="1"/>
          <p:nvPr/>
        </p:nvSpPr>
        <p:spPr>
          <a:xfrm>
            <a:off x="6362700" y="2838510"/>
            <a:ext cx="5537200" cy="35394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/>
              <a:t>Exercise</a:t>
            </a:r>
            <a:r>
              <a:rPr lang="es-ES" sz="2000"/>
              <a:t>: </a:t>
            </a:r>
          </a:p>
          <a:p>
            <a:endParaRPr lang="es-ES" sz="2000"/>
          </a:p>
          <a:p>
            <a:r>
              <a:rPr lang="es-ES"/>
              <a:t>Create an "infinite" menu that allows interacting with it until you hit the option of quit </a:t>
            </a:r>
            <a:r>
              <a:rPr lang="es-ES">
                <a:solidFill>
                  <a:srgbClr val="FFFF00"/>
                </a:solidFill>
              </a:rPr>
              <a:t>(</a:t>
            </a:r>
            <a:r>
              <a:rPr lang="es-ES" b="1">
                <a:solidFill>
                  <a:srgbClr val="FFFF00"/>
                </a:solidFill>
              </a:rPr>
              <a:t>tip</a:t>
            </a:r>
            <a:r>
              <a:rPr lang="es-ES">
                <a:solidFill>
                  <a:srgbClr val="FFFF00"/>
                </a:solidFill>
              </a:rPr>
              <a:t>: combine </a:t>
            </a:r>
            <a:r>
              <a:rPr lang="es-ES" b="1" i="1">
                <a:solidFill>
                  <a:srgbClr val="FFFF00"/>
                </a:solidFill>
              </a:rPr>
              <a:t>while</a:t>
            </a:r>
            <a:r>
              <a:rPr lang="es-ES">
                <a:solidFill>
                  <a:srgbClr val="FFFF00"/>
                </a:solidFill>
              </a:rPr>
              <a:t> </a:t>
            </a:r>
            <a:r>
              <a:rPr lang="es-ES" b="1" i="1">
                <a:solidFill>
                  <a:srgbClr val="FFFF00"/>
                </a:solidFill>
              </a:rPr>
              <a:t>read</a:t>
            </a:r>
            <a:r>
              <a:rPr lang="es-ES">
                <a:solidFill>
                  <a:srgbClr val="FFFF00"/>
                </a:solidFill>
              </a:rPr>
              <a:t> and </a:t>
            </a:r>
            <a:r>
              <a:rPr lang="es-ES" b="1" i="1">
                <a:solidFill>
                  <a:srgbClr val="FFFF00"/>
                </a:solidFill>
              </a:rPr>
              <a:t>case</a:t>
            </a:r>
            <a:r>
              <a:rPr lang="es-ES">
                <a:solidFill>
                  <a:srgbClr val="FFFF00"/>
                </a:solidFill>
              </a:rPr>
              <a:t>)</a:t>
            </a:r>
            <a:r>
              <a:rPr lang="es-ES"/>
              <a:t>. Allow the user to repeat the selection if mistyped. The options for the menu may be:</a:t>
            </a:r>
          </a:p>
          <a:p>
            <a:endParaRPr lang="es-ES"/>
          </a:p>
          <a:p>
            <a:r>
              <a:rPr lang="es-ES">
                <a:solidFill>
                  <a:srgbClr val="FF9B9B"/>
                </a:solidFill>
              </a:rPr>
              <a:t>- Display the current date</a:t>
            </a:r>
          </a:p>
          <a:p>
            <a:r>
              <a:rPr lang="es-ES">
                <a:solidFill>
                  <a:srgbClr val="FF9B9B"/>
                </a:solidFill>
              </a:rPr>
              <a:t>- Display the logged-in users (</a:t>
            </a:r>
            <a:r>
              <a:rPr lang="es-ES" b="1">
                <a:solidFill>
                  <a:srgbClr val="FF9B9B"/>
                </a:solidFill>
              </a:rPr>
              <a:t>users</a:t>
            </a:r>
            <a:r>
              <a:rPr lang="es-ES">
                <a:solidFill>
                  <a:srgbClr val="FF9B9B"/>
                </a:solidFill>
              </a:rPr>
              <a:t> command)</a:t>
            </a:r>
          </a:p>
          <a:p>
            <a:r>
              <a:rPr lang="es-ES">
                <a:solidFill>
                  <a:srgbClr val="FF9B9B"/>
                </a:solidFill>
              </a:rPr>
              <a:t>- Ping once to www.google.com</a:t>
            </a:r>
          </a:p>
          <a:p>
            <a:r>
              <a:rPr lang="es-ES">
                <a:solidFill>
                  <a:srgbClr val="FF9B9B"/>
                </a:solidFill>
              </a:rPr>
              <a:t>- Display your ip address</a:t>
            </a:r>
          </a:p>
          <a:p>
            <a:r>
              <a:rPr lang="es-ES">
                <a:solidFill>
                  <a:srgbClr val="FF9B9B"/>
                </a:solidFill>
              </a:rPr>
              <a:t>- Quit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82C3E1-66CD-8A83-E5E1-F1E134D5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4539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544D1FDE-769B-450A-86CE-FE7FE92FB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10" y="743631"/>
            <a:ext cx="9954532" cy="38309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0F28D8E-D199-44F9-B647-DDFA75832F05}"/>
              </a:ext>
            </a:extLst>
          </p:cNvPr>
          <p:cNvSpPr txBox="1"/>
          <p:nvPr/>
        </p:nvSpPr>
        <p:spPr>
          <a:xfrm>
            <a:off x="3802743" y="290286"/>
            <a:ext cx="441133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3600"/>
              <a:t>Types of Linux systems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1877A8F-287E-46E6-83B9-2C2E08D49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5092" y="4909003"/>
            <a:ext cx="2578552" cy="161159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5387F94-5835-49F4-BCE1-F48C295FA52A}"/>
              </a:ext>
            </a:extLst>
          </p:cNvPr>
          <p:cNvSpPr txBox="1"/>
          <p:nvPr/>
        </p:nvSpPr>
        <p:spPr>
          <a:xfrm>
            <a:off x="721179" y="5069114"/>
            <a:ext cx="7260834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/>
              <a:t>2010</a:t>
            </a:r>
            <a:r>
              <a:rPr lang="es-ES" sz="2400"/>
              <a:t>: Ubuntu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Fedora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Mint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openSUSE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Debian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…</a:t>
            </a:r>
          </a:p>
          <a:p>
            <a:pPr>
              <a:lnSpc>
                <a:spcPct val="150000"/>
              </a:lnSpc>
            </a:pPr>
            <a:r>
              <a:rPr lang="es-ES" sz="2400" b="1"/>
              <a:t>2020</a:t>
            </a:r>
            <a:r>
              <a:rPr lang="es-ES" sz="2400"/>
              <a:t>: MX Linux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Manjaro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Mint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Debian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Ubuntu </a:t>
            </a:r>
            <a:r>
              <a:rPr lang="es-ES" sz="2400">
                <a:solidFill>
                  <a:srgbClr val="FF0000"/>
                </a:solidFill>
              </a:rPr>
              <a:t>&gt;</a:t>
            </a:r>
            <a:r>
              <a:rPr lang="es-ES" sz="2400"/>
              <a:t> …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564DE53-8FCD-58C1-E4E9-1C65D5CD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350655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859C260-F9CA-4278-FD30-CCD909842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78" y="1208089"/>
            <a:ext cx="5482848" cy="21447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270343-EF81-F535-EEAB-7D3903F8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634" y="2806700"/>
            <a:ext cx="4513344" cy="37557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645069-5151-CE60-9761-B3B58057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91"/>
          <a:stretch/>
        </p:blipFill>
        <p:spPr>
          <a:xfrm>
            <a:off x="6972634" y="213968"/>
            <a:ext cx="4513344" cy="2592731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FA8A46F-14A2-B582-0934-E85C2EDDA0FB}"/>
              </a:ext>
            </a:extLst>
          </p:cNvPr>
          <p:cNvCxnSpPr>
            <a:cxnSpLocks/>
          </p:cNvCxnSpPr>
          <p:nvPr/>
        </p:nvCxnSpPr>
        <p:spPr>
          <a:xfrm flipV="1">
            <a:off x="6905625" y="3248025"/>
            <a:ext cx="514350" cy="200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D550ED7-F285-7D25-2C94-569CE26FCBE0}"/>
              </a:ext>
            </a:extLst>
          </p:cNvPr>
          <p:cNvSpPr txBox="1"/>
          <p:nvPr/>
        </p:nvSpPr>
        <p:spPr>
          <a:xfrm>
            <a:off x="6486525" y="332740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B0F0"/>
                </a:solidFill>
              </a:rPr>
              <a:t>OR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9649F3B-BAA5-23F8-AF36-CF481F153AC5}"/>
              </a:ext>
            </a:extLst>
          </p:cNvPr>
          <p:cNvSpPr txBox="1"/>
          <p:nvPr/>
        </p:nvSpPr>
        <p:spPr>
          <a:xfrm>
            <a:off x="476250" y="323850"/>
            <a:ext cx="3439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i="1"/>
              <a:t>case</a:t>
            </a:r>
            <a:r>
              <a:rPr lang="es-ES" sz="2800"/>
              <a:t> Pattern examples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97F3705-CFA6-4EEB-0A8B-D07FCAE33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20" y="3592615"/>
            <a:ext cx="5461782" cy="2875894"/>
          </a:xfrm>
          <a:prstGeom prst="rect">
            <a:avLst/>
          </a:prstGeom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B1CF02AF-BEA5-C169-1BDC-A86C42DE1BA6}"/>
              </a:ext>
            </a:extLst>
          </p:cNvPr>
          <p:cNvCxnSpPr>
            <a:cxnSpLocks/>
          </p:cNvCxnSpPr>
          <p:nvPr/>
        </p:nvCxnSpPr>
        <p:spPr>
          <a:xfrm flipH="1">
            <a:off x="5067300" y="4467225"/>
            <a:ext cx="933450" cy="496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44D5A89-4E64-6D93-4614-8E1267C72D73}"/>
              </a:ext>
            </a:extLst>
          </p:cNvPr>
          <p:cNvSpPr txBox="1"/>
          <p:nvPr/>
        </p:nvSpPr>
        <p:spPr>
          <a:xfrm>
            <a:off x="5991225" y="4146552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B0F0"/>
                </a:solidFill>
              </a:rPr>
              <a:t>Multiple</a:t>
            </a:r>
          </a:p>
          <a:p>
            <a:r>
              <a:rPr lang="es-ES" b="1">
                <a:solidFill>
                  <a:srgbClr val="00B0F0"/>
                </a:solidFill>
              </a:rPr>
              <a:t>actions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289C60-89BF-F784-5530-C93DC136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88326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6A20FE-B477-C7F3-328F-562F5D24A024}"/>
              </a:ext>
            </a:extLst>
          </p:cNvPr>
          <p:cNvSpPr txBox="1"/>
          <p:nvPr/>
        </p:nvSpPr>
        <p:spPr>
          <a:xfrm>
            <a:off x="736600" y="4376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i="1" u="none" strike="noStrike" baseline="0">
                <a:latin typeface="LiberationSans-BoldItalic"/>
              </a:rPr>
              <a:t>Positional Parameters</a:t>
            </a:r>
            <a:endParaRPr lang="es-ES" sz="40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B4CA31C-572A-97E2-FE08-EC3FB90952DB}"/>
              </a:ext>
            </a:extLst>
          </p:cNvPr>
          <p:cNvSpPr txBox="1"/>
          <p:nvPr/>
        </p:nvSpPr>
        <p:spPr>
          <a:xfrm>
            <a:off x="6635151" y="1600427"/>
            <a:ext cx="5228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>
                <a:solidFill>
                  <a:srgbClr val="C00000"/>
                </a:solidFill>
                <a:latin typeface="LiberationSerif"/>
              </a:rPr>
              <a:t>You can access more than nine parameters using parameter expansion: </a:t>
            </a:r>
            <a:r>
              <a:rPr lang="es-ES" sz="2000" b="0" i="0" u="none" strike="noStrike" baseline="0">
                <a:solidFill>
                  <a:srgbClr val="C00000"/>
                </a:solidFill>
                <a:latin typeface="LiberationMono"/>
              </a:rPr>
              <a:t>${10}</a:t>
            </a:r>
            <a:r>
              <a:rPr lang="es-ES" sz="2000" b="0" i="0" u="none" strike="noStrike" baseline="0">
                <a:solidFill>
                  <a:srgbClr val="C00000"/>
                </a:solidFill>
                <a:latin typeface="LiberationSerif"/>
              </a:rPr>
              <a:t>, </a:t>
            </a:r>
            <a:r>
              <a:rPr lang="es-ES" sz="2000" b="0" i="0" u="none" strike="noStrike" baseline="0">
                <a:solidFill>
                  <a:srgbClr val="C00000"/>
                </a:solidFill>
                <a:latin typeface="LiberationMono"/>
              </a:rPr>
              <a:t>${55}</a:t>
            </a:r>
            <a:r>
              <a:rPr lang="es-ES" sz="2000" b="0" i="0" u="none" strike="noStrike" baseline="0">
                <a:solidFill>
                  <a:srgbClr val="C00000"/>
                </a:solidFill>
                <a:latin typeface="LiberationSerif"/>
              </a:rPr>
              <a:t>, </a:t>
            </a:r>
            <a:r>
              <a:rPr lang="es-ES" sz="2000" b="0" i="0" u="none" strike="noStrike" baseline="0">
                <a:solidFill>
                  <a:srgbClr val="C00000"/>
                </a:solidFill>
                <a:latin typeface="LiberationMono"/>
              </a:rPr>
              <a:t>${211}</a:t>
            </a:r>
            <a:endParaRPr lang="es-ES" sz="2000">
              <a:solidFill>
                <a:srgbClr val="C0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D5D25C-C587-2539-04D7-6233A05E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4" y="1600427"/>
            <a:ext cx="5669595" cy="398122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0894B72-A959-3111-18B4-4A74C9F9E49A}"/>
              </a:ext>
            </a:extLst>
          </p:cNvPr>
          <p:cNvSpPr txBox="1"/>
          <p:nvPr/>
        </p:nvSpPr>
        <p:spPr>
          <a:xfrm>
            <a:off x="6690385" y="3866793"/>
            <a:ext cx="5006315" cy="24006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/>
              <a:t>Exercise</a:t>
            </a:r>
            <a:r>
              <a:rPr lang="es-ES"/>
              <a:t>:</a:t>
            </a:r>
          </a:p>
          <a:p>
            <a:endParaRPr lang="es-ES"/>
          </a:p>
          <a:p>
            <a:r>
              <a:rPr lang="es-ES"/>
              <a:t>Generate a calculator script that given two numbers as parameters, performs several arithmetics: addition, subtraction, multiplication, division.</a:t>
            </a:r>
          </a:p>
          <a:p>
            <a:endParaRPr lang="es-ES"/>
          </a:p>
          <a:p>
            <a:r>
              <a:rPr lang="es-ES"/>
              <a:t>Let the program give an error message if the amount of numbers is not two.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77A1B4C-EBB8-134A-BDEC-C8B9F84AE1F2}"/>
              </a:ext>
            </a:extLst>
          </p:cNvPr>
          <p:cNvSpPr txBox="1"/>
          <p:nvPr/>
        </p:nvSpPr>
        <p:spPr>
          <a:xfrm>
            <a:off x="6690385" y="2747934"/>
            <a:ext cx="5173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i="0" u="none" strike="noStrike" baseline="0">
                <a:solidFill>
                  <a:srgbClr val="ED03DC"/>
                </a:solidFill>
                <a:latin typeface="LiberationMono"/>
              </a:rPr>
              <a:t>$*</a:t>
            </a:r>
            <a:r>
              <a:rPr lang="es-ES" sz="2000" i="0" u="none" strike="noStrike" baseline="0">
                <a:latin typeface="LiberationMono"/>
              </a:rPr>
              <a:t> and </a:t>
            </a:r>
            <a:r>
              <a:rPr lang="es-ES" sz="2000" b="1" i="0" u="none" strike="noStrike" baseline="0">
                <a:solidFill>
                  <a:srgbClr val="ED03DC"/>
                </a:solidFill>
                <a:latin typeface="LiberationMono"/>
              </a:rPr>
              <a:t>$@</a:t>
            </a:r>
            <a:r>
              <a:rPr lang="es-ES" sz="2000" i="0" u="none" strike="noStrike" baseline="0">
                <a:latin typeface="LiberationMono"/>
              </a:rPr>
              <a:t> expand </a:t>
            </a:r>
            <a:r>
              <a:rPr lang="en-US" sz="2000" i="0" u="none" strike="noStrike" baseline="0">
                <a:latin typeface="LiberationSerif"/>
              </a:rPr>
              <a:t>into the list of positional parameters</a:t>
            </a:r>
            <a:endParaRPr lang="es-ES" sz="20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68E00D5-F84B-B842-117E-FB8A0619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201824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27C5481-C193-E6D0-9437-313064E80660}"/>
              </a:ext>
            </a:extLst>
          </p:cNvPr>
          <p:cNvSpPr txBox="1"/>
          <p:nvPr/>
        </p:nvSpPr>
        <p:spPr>
          <a:xfrm>
            <a:off x="433610" y="161167"/>
            <a:ext cx="6097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baseline="0">
                <a:latin typeface="LiberationSans-BoldItalic"/>
              </a:rPr>
              <a:t>Flow Control: Looping with </a:t>
            </a:r>
            <a:r>
              <a:rPr lang="en-US" sz="3200" b="1" i="1" u="none" strike="noStrike" baseline="0">
                <a:solidFill>
                  <a:srgbClr val="FF0000"/>
                </a:solidFill>
                <a:latin typeface="LiberationMono-BoldItalic"/>
              </a:rPr>
              <a:t>for</a:t>
            </a:r>
            <a:endParaRPr lang="es-ES" sz="320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77F2CE-7F6C-74C5-92CD-E81CE21D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38" y="953156"/>
            <a:ext cx="3513586" cy="789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EB4DA7-48D1-3664-420F-C701ABA8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38" y="2064889"/>
            <a:ext cx="5325765" cy="116688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C76855-6764-DF83-1C06-C1991ACA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37" y="3404220"/>
            <a:ext cx="5326111" cy="28901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6A08AD7-E9C7-810E-2602-492D32C37ACC}"/>
              </a:ext>
            </a:extLst>
          </p:cNvPr>
          <p:cNvSpPr txBox="1"/>
          <p:nvPr/>
        </p:nvSpPr>
        <p:spPr>
          <a:xfrm>
            <a:off x="1039335" y="5713459"/>
            <a:ext cx="9760209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/>
              <a:t>Exercise</a:t>
            </a:r>
            <a:r>
              <a:rPr lang="es-ES"/>
              <a:t>: </a:t>
            </a:r>
            <a:r>
              <a:rPr lang="es-ES" sz="2000"/>
              <a:t>Use the </a:t>
            </a:r>
            <a:r>
              <a:rPr lang="es-ES" sz="2000" b="1" i="1">
                <a:solidFill>
                  <a:srgbClr val="FFFF00"/>
                </a:solidFill>
              </a:rPr>
              <a:t>for</a:t>
            </a:r>
            <a:r>
              <a:rPr lang="es-ES" sz="2000"/>
              <a:t> loop to generate a script that finds the longest word inside a file, prints it and gives the number of characters it has.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7FBF5D-4873-F50F-6EF6-AF5109D5D192}"/>
              </a:ext>
            </a:extLst>
          </p:cNvPr>
          <p:cNvSpPr txBox="1"/>
          <p:nvPr/>
        </p:nvSpPr>
        <p:spPr>
          <a:xfrm>
            <a:off x="7130522" y="823995"/>
            <a:ext cx="429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rgbClr val="ED03DC"/>
                </a:solidFill>
                <a:highlight>
                  <a:srgbClr val="FFFF00"/>
                </a:highlight>
              </a:rPr>
              <a:t>seq</a:t>
            </a:r>
            <a:r>
              <a:rPr lang="es-ES"/>
              <a:t> command can be interesting for printing a list of numbers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B95D50-1980-CF7E-5CFA-EF264A8F516E}"/>
              </a:ext>
            </a:extLst>
          </p:cNvPr>
          <p:cNvSpPr txBox="1"/>
          <p:nvPr/>
        </p:nvSpPr>
        <p:spPr>
          <a:xfrm>
            <a:off x="7130522" y="2231441"/>
            <a:ext cx="3669024" cy="92333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4500F0"/>
                </a:solidFill>
              </a:rPr>
              <a:t>for</a:t>
            </a:r>
            <a:r>
              <a:rPr lang="es-ES"/>
              <a:t> </a:t>
            </a:r>
            <a:r>
              <a:rPr lang="es-ES" b="1">
                <a:solidFill>
                  <a:srgbClr val="FF0000"/>
                </a:solidFill>
              </a:rPr>
              <a:t>j</a:t>
            </a:r>
            <a:r>
              <a:rPr lang="es-ES"/>
              <a:t> </a:t>
            </a:r>
            <a:r>
              <a:rPr lang="es-ES">
                <a:solidFill>
                  <a:srgbClr val="4500F0"/>
                </a:solidFill>
              </a:rPr>
              <a:t>in</a:t>
            </a:r>
            <a:r>
              <a:rPr lang="es-ES"/>
              <a:t> $(seq 1 2 15); </a:t>
            </a:r>
            <a:r>
              <a:rPr lang="es-ES">
                <a:solidFill>
                  <a:srgbClr val="4500F0"/>
                </a:solidFill>
              </a:rPr>
              <a:t>do</a:t>
            </a:r>
          </a:p>
          <a:p>
            <a:r>
              <a:rPr lang="es-ES"/>
              <a:t>  echo "The number is </a:t>
            </a:r>
            <a:r>
              <a:rPr lang="es-ES">
                <a:solidFill>
                  <a:srgbClr val="FF0000"/>
                </a:solidFill>
              </a:rPr>
              <a:t>$i</a:t>
            </a:r>
          </a:p>
          <a:p>
            <a:r>
              <a:rPr lang="es-ES">
                <a:solidFill>
                  <a:srgbClr val="4500F0"/>
                </a:solidFill>
              </a:rPr>
              <a:t>done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D69BBEB-913D-7B86-F3EB-10A1C1D604E6}"/>
              </a:ext>
            </a:extLst>
          </p:cNvPr>
          <p:cNvSpPr txBox="1"/>
          <p:nvPr/>
        </p:nvSpPr>
        <p:spPr>
          <a:xfrm>
            <a:off x="7734879" y="1661703"/>
            <a:ext cx="63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accent2"/>
                </a:solidFill>
              </a:rPr>
              <a:t>from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40DD9F-E86B-D554-9D76-85823D9F640C}"/>
              </a:ext>
            </a:extLst>
          </p:cNvPr>
          <p:cNvSpPr txBox="1"/>
          <p:nvPr/>
        </p:nvSpPr>
        <p:spPr>
          <a:xfrm>
            <a:off x="9336238" y="1649695"/>
            <a:ext cx="38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accent2"/>
                </a:solidFill>
              </a:rPr>
              <a:t>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7B523EC-1EA6-202B-BFF7-5A06E191B81C}"/>
              </a:ext>
            </a:extLst>
          </p:cNvPr>
          <p:cNvSpPr txBox="1"/>
          <p:nvPr/>
        </p:nvSpPr>
        <p:spPr>
          <a:xfrm>
            <a:off x="8504929" y="1541554"/>
            <a:ext cx="58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accent2"/>
                </a:solidFill>
              </a:rPr>
              <a:t>step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A9E9069-F442-B681-CF83-3558AD7DE5F8}"/>
              </a:ext>
            </a:extLst>
          </p:cNvPr>
          <p:cNvCxnSpPr>
            <a:cxnSpLocks/>
          </p:cNvCxnSpPr>
          <p:nvPr/>
        </p:nvCxnSpPr>
        <p:spPr>
          <a:xfrm flipH="1" flipV="1">
            <a:off x="8123722" y="2011682"/>
            <a:ext cx="298384" cy="259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2D51C31-B773-B5B2-B9D0-36BD0C78C445}"/>
              </a:ext>
            </a:extLst>
          </p:cNvPr>
          <p:cNvCxnSpPr>
            <a:cxnSpLocks/>
          </p:cNvCxnSpPr>
          <p:nvPr/>
        </p:nvCxnSpPr>
        <p:spPr>
          <a:xfrm flipV="1">
            <a:off x="8651509" y="1896178"/>
            <a:ext cx="117106" cy="383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1089595-1DE5-FB06-691F-D23285588DD8}"/>
              </a:ext>
            </a:extLst>
          </p:cNvPr>
          <p:cNvCxnSpPr>
            <a:cxnSpLocks/>
          </p:cNvCxnSpPr>
          <p:nvPr/>
        </p:nvCxnSpPr>
        <p:spPr>
          <a:xfrm flipV="1">
            <a:off x="8919412" y="1963555"/>
            <a:ext cx="417094" cy="314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56DF3B9-0C84-B8C6-C6A8-CF08890C0C97}"/>
              </a:ext>
            </a:extLst>
          </p:cNvPr>
          <p:cNvSpPr txBox="1"/>
          <p:nvPr/>
        </p:nvSpPr>
        <p:spPr>
          <a:xfrm>
            <a:off x="1039336" y="3944761"/>
            <a:ext cx="9760209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/>
              <a:t>Exercise</a:t>
            </a:r>
            <a:r>
              <a:rPr lang="es-ES"/>
              <a:t>: </a:t>
            </a:r>
            <a:r>
              <a:rPr lang="es-ES" sz="2000"/>
              <a:t>Use the </a:t>
            </a:r>
            <a:r>
              <a:rPr lang="es-ES" sz="2000" b="1" i="1">
                <a:solidFill>
                  <a:srgbClr val="FFFF00"/>
                </a:solidFill>
              </a:rPr>
              <a:t>for</a:t>
            </a:r>
            <a:r>
              <a:rPr lang="es-ES" sz="2000"/>
              <a:t> loop to generate a script that given the user the initial and final number of a list of numbers, display those that are multiple of 3.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DA3438A-26AA-7B32-85D0-2087F09A1A53}"/>
              </a:ext>
            </a:extLst>
          </p:cNvPr>
          <p:cNvSpPr txBox="1"/>
          <p:nvPr/>
        </p:nvSpPr>
        <p:spPr>
          <a:xfrm>
            <a:off x="1039335" y="4829110"/>
            <a:ext cx="9760209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/>
              <a:t>Exercise</a:t>
            </a:r>
            <a:r>
              <a:rPr lang="es-ES"/>
              <a:t>: </a:t>
            </a:r>
            <a:r>
              <a:rPr lang="es-ES" sz="2000"/>
              <a:t>Use the </a:t>
            </a:r>
            <a:r>
              <a:rPr lang="es-ES" sz="2000" b="1" i="1">
                <a:solidFill>
                  <a:srgbClr val="FFFF00"/>
                </a:solidFill>
              </a:rPr>
              <a:t>for</a:t>
            </a:r>
            <a:r>
              <a:rPr lang="es-ES" sz="2000"/>
              <a:t> loop to generate a script that given by the user the initial and final number of a range of numbers, display those that are prime numbers.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2C9BDA8-E552-B27A-26A6-D48695BD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7875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0F8B18B-19E4-562F-AFA0-DE084A51F86C}"/>
              </a:ext>
            </a:extLst>
          </p:cNvPr>
          <p:cNvSpPr txBox="1"/>
          <p:nvPr/>
        </p:nvSpPr>
        <p:spPr>
          <a:xfrm>
            <a:off x="597761" y="894250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1" u="none" strike="noStrike" baseline="0">
                <a:solidFill>
                  <a:srgbClr val="FF0000"/>
                </a:solidFill>
                <a:latin typeface="LiberationMono-Bold"/>
              </a:rPr>
              <a:t>for</a:t>
            </a:r>
            <a:r>
              <a:rPr lang="es-ES" sz="2800" b="1" i="0" u="none" strike="noStrike" baseline="0">
                <a:latin typeface="LiberationSans-Bold"/>
              </a:rPr>
              <a:t>: C Language Form</a:t>
            </a:r>
            <a:endParaRPr lang="es-ES" sz="28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3786BB-7970-8547-C957-44C7903C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17" y="1919202"/>
            <a:ext cx="5009524" cy="62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D706A5-DEE5-6C1D-324E-7A6E617BC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17" y="2988738"/>
            <a:ext cx="5009449" cy="17196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E2B3ED4-367F-AA98-7012-7A6861F8E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910" y="3309113"/>
            <a:ext cx="3123968" cy="1099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060D1BE-74AE-D838-AEDC-22DD712F100F}"/>
              </a:ext>
            </a:extLst>
          </p:cNvPr>
          <p:cNvSpPr txBox="1"/>
          <p:nvPr/>
        </p:nvSpPr>
        <p:spPr>
          <a:xfrm>
            <a:off x="6205146" y="3492433"/>
            <a:ext cx="171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FF0000"/>
                </a:solidFill>
              </a:rPr>
              <a:t>EQUIVALENT TO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42F1D1E-82A0-0820-D045-A4630DD307E2}"/>
              </a:ext>
            </a:extLst>
          </p:cNvPr>
          <p:cNvCxnSpPr/>
          <p:nvPr/>
        </p:nvCxnSpPr>
        <p:spPr>
          <a:xfrm>
            <a:off x="6109986" y="3896252"/>
            <a:ext cx="198171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6BA449-F9AD-7005-51D2-FEE4FE39F4C1}"/>
              </a:ext>
            </a:extLst>
          </p:cNvPr>
          <p:cNvSpPr/>
          <p:nvPr/>
        </p:nvSpPr>
        <p:spPr>
          <a:xfrm>
            <a:off x="1783875" y="3971717"/>
            <a:ext cx="355600" cy="23495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95AF751-0C05-1145-175C-BB49696A2693}"/>
              </a:ext>
            </a:extLst>
          </p:cNvPr>
          <p:cNvSpPr/>
          <p:nvPr/>
        </p:nvSpPr>
        <p:spPr>
          <a:xfrm>
            <a:off x="2320450" y="3974892"/>
            <a:ext cx="355600" cy="23495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DDD89D8-415D-9DD1-1E6F-3F0E21514EC0}"/>
              </a:ext>
            </a:extLst>
          </p:cNvPr>
          <p:cNvSpPr/>
          <p:nvPr/>
        </p:nvSpPr>
        <p:spPr>
          <a:xfrm>
            <a:off x="2857024" y="3971717"/>
            <a:ext cx="593725" cy="23495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74FD0EF-B007-B633-4854-2C996F21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769069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2DA630-05BC-7DB6-E024-880973765005}"/>
              </a:ext>
            </a:extLst>
          </p:cNvPr>
          <p:cNvSpPr txBox="1"/>
          <p:nvPr/>
        </p:nvSpPr>
        <p:spPr>
          <a:xfrm>
            <a:off x="363354" y="166656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u="none" strike="noStrike" baseline="0">
                <a:solidFill>
                  <a:srgbClr val="FF0000"/>
                </a:solidFill>
                <a:latin typeface="LiberationSans-BoldItalic"/>
              </a:rPr>
              <a:t>Strings and Numbers</a:t>
            </a:r>
            <a:endParaRPr lang="es-ES" sz="320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B46464-DACC-9534-A6B0-49ABBF26BB4B}"/>
              </a:ext>
            </a:extLst>
          </p:cNvPr>
          <p:cNvSpPr txBox="1"/>
          <p:nvPr/>
        </p:nvSpPr>
        <p:spPr>
          <a:xfrm>
            <a:off x="623236" y="850049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0" u="none" strike="noStrike" baseline="0">
                <a:latin typeface="LiberationSans-Bold"/>
              </a:rPr>
              <a:t>Parameter Expansion</a:t>
            </a:r>
            <a:endParaRPr lang="es-ES" sz="28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D4907C-C924-4CD2-7E83-34B7C6B03988}"/>
              </a:ext>
            </a:extLst>
          </p:cNvPr>
          <p:cNvSpPr txBox="1"/>
          <p:nvPr/>
        </p:nvSpPr>
        <p:spPr>
          <a:xfrm>
            <a:off x="623236" y="1494535"/>
            <a:ext cx="4327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Basic expansion of a variable: </a:t>
            </a:r>
            <a:r>
              <a:rPr lang="es-ES" sz="2000" b="1">
                <a:solidFill>
                  <a:srgbClr val="ED03DC"/>
                </a:solidFill>
              </a:rPr>
              <a:t>$a </a:t>
            </a:r>
            <a:r>
              <a:rPr lang="es-ES" sz="2000"/>
              <a:t>or </a:t>
            </a:r>
            <a:r>
              <a:rPr lang="es-ES" sz="2000" b="1">
                <a:solidFill>
                  <a:srgbClr val="ED03DC"/>
                </a:solidFill>
              </a:rPr>
              <a:t>${a}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1B09F2D-BEC7-9F46-AFE0-E9115E1EE5A9}"/>
              </a:ext>
            </a:extLst>
          </p:cNvPr>
          <p:cNvSpPr txBox="1"/>
          <p:nvPr/>
        </p:nvSpPr>
        <p:spPr>
          <a:xfrm>
            <a:off x="5705966" y="741806"/>
            <a:ext cx="41118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a="foo"</a:t>
            </a:r>
          </a:p>
          <a:p>
            <a:pPr algn="l"/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echo $a</a:t>
            </a:r>
          </a:p>
          <a:p>
            <a:pPr algn="l"/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echo "$a_file"</a:t>
            </a:r>
          </a:p>
          <a:p>
            <a:pPr algn="l"/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echo "${a}_file"</a:t>
            </a:r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550D7FA-8AA8-3775-9D44-4A9D3A42BFDA}"/>
              </a:ext>
            </a:extLst>
          </p:cNvPr>
          <p:cNvSpPr txBox="1"/>
          <p:nvPr/>
        </p:nvSpPr>
        <p:spPr>
          <a:xfrm>
            <a:off x="767615" y="2176319"/>
            <a:ext cx="1099445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i="0" u="none" strike="noStrike" baseline="0">
                <a:latin typeface="LiberationMono"/>
              </a:rPr>
              <a:t>${#</a:t>
            </a:r>
            <a:r>
              <a:rPr lang="es-ES" sz="1800" b="1" i="1" u="none" strike="noStrike" baseline="0">
                <a:latin typeface="LiberationMono-Italic"/>
              </a:rPr>
              <a:t>parameter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		</a:t>
            </a:r>
            <a:r>
              <a:rPr lang="es-ES" sz="1600" b="0" i="0" u="none" strike="noStrike" baseline="0" err="1">
                <a:latin typeface="LiberationMono"/>
              </a:rPr>
              <a:t>give</a:t>
            </a:r>
            <a:r>
              <a:rPr lang="es-ES" sz="1600" b="0" i="0" u="none" strike="noStrike" baseline="0">
                <a:latin typeface="LiberationMono"/>
              </a:rPr>
              <a:t> total </a:t>
            </a:r>
            <a:r>
              <a:rPr lang="es-ES" sz="1600" b="0" i="0" u="none" strike="noStrike" baseline="0" err="1">
                <a:latin typeface="LiberationMono"/>
              </a:rPr>
              <a:t>number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of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characters</a:t>
            </a:r>
            <a:endParaRPr lang="es-ES" sz="1800" b="0" i="0" u="none" strike="noStrike" baseline="0">
              <a:latin typeface="LiberationMono"/>
            </a:endParaRPr>
          </a:p>
          <a:p>
            <a:endParaRPr lang="es-ES" sz="500">
              <a:latin typeface="LiberationMono"/>
            </a:endParaRPr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 err="1">
                <a:latin typeface="LiberationMono"/>
              </a:rPr>
              <a:t>:</a:t>
            </a:r>
            <a:r>
              <a:rPr lang="es-ES" sz="1800" b="1" i="1" u="none" strike="noStrike" baseline="0" err="1">
                <a:solidFill>
                  <a:srgbClr val="7030A0"/>
                </a:solidFill>
                <a:latin typeface="LiberationMono-Italic"/>
              </a:rPr>
              <a:t>offset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	</a:t>
            </a:r>
            <a:r>
              <a:rPr lang="es-ES" sz="1600" b="0" i="0" u="none" strike="noStrike" baseline="0" err="1">
                <a:latin typeface="LiberationMono"/>
              </a:rPr>
              <a:t>give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characters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from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1" u="none" strike="noStrike" baseline="0">
                <a:solidFill>
                  <a:schemeClr val="accent2"/>
                </a:solidFill>
                <a:latin typeface="LiberationMono"/>
              </a:rPr>
              <a:t>offset</a:t>
            </a:r>
            <a:endParaRPr lang="es-ES" sz="1800" b="0" i="1" u="none" strike="noStrike" baseline="0">
              <a:solidFill>
                <a:schemeClr val="accent2"/>
              </a:solidFill>
              <a:latin typeface="LiberationMono"/>
            </a:endParaRPr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 err="1">
                <a:latin typeface="LiberationMono"/>
              </a:rPr>
              <a:t>:</a:t>
            </a:r>
            <a:r>
              <a:rPr lang="es-ES" sz="1800" b="1" i="1" u="none" strike="noStrike" baseline="0" err="1">
                <a:solidFill>
                  <a:srgbClr val="7030A0"/>
                </a:solidFill>
                <a:latin typeface="LiberationMono-Italic"/>
              </a:rPr>
              <a:t>offset</a:t>
            </a:r>
            <a:r>
              <a:rPr lang="es-ES" sz="1800" b="1" i="0" u="none" strike="noStrike" baseline="0" err="1">
                <a:latin typeface="LiberationMono"/>
              </a:rPr>
              <a:t>:</a:t>
            </a:r>
            <a:r>
              <a:rPr lang="es-ES" sz="1800" b="1" i="1" u="none" strike="noStrike" baseline="0" err="1">
                <a:solidFill>
                  <a:srgbClr val="C00000"/>
                </a:solidFill>
                <a:latin typeface="LiberationMono-Italic"/>
              </a:rPr>
              <a:t>length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	</a:t>
            </a:r>
            <a:r>
              <a:rPr lang="es-ES" sz="1600" b="0" i="0" u="none" strike="noStrike" baseline="0" err="1">
                <a:latin typeface="LiberationMono"/>
              </a:rPr>
              <a:t>give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1" u="none" strike="noStrike" baseline="0" err="1">
                <a:solidFill>
                  <a:schemeClr val="accent2"/>
                </a:solidFill>
                <a:latin typeface="LiberationMono"/>
              </a:rPr>
              <a:t>length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characters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from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1" u="none" strike="noStrike" baseline="0">
                <a:solidFill>
                  <a:schemeClr val="accent2"/>
                </a:solidFill>
                <a:latin typeface="LiberationMono"/>
              </a:rPr>
              <a:t>offset</a:t>
            </a:r>
            <a:r>
              <a:rPr lang="es-ES" sz="1600" b="0" i="0" u="none" strike="noStrike" baseline="0">
                <a:latin typeface="LiberationMono"/>
              </a:rPr>
              <a:t> </a:t>
            </a:r>
          </a:p>
          <a:p>
            <a:endParaRPr lang="es-ES" sz="500">
              <a:latin typeface="LiberationMono"/>
            </a:endParaRPr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 err="1">
                <a:latin typeface="LiberationMono"/>
              </a:rPr>
              <a:t>#</a:t>
            </a:r>
            <a:r>
              <a:rPr lang="es-ES" sz="1800" b="1" i="1" u="none" strike="noStrike" baseline="0" err="1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	</a:t>
            </a:r>
            <a:r>
              <a:rPr lang="en-US" sz="1600" b="0" i="0" u="none" strike="noStrike" baseline="0">
                <a:latin typeface="LiberationSerif"/>
              </a:rPr>
              <a:t>remove a </a:t>
            </a:r>
            <a:r>
              <a:rPr lang="en-US" sz="1600" b="0" i="0" u="none" strike="noStrike" baseline="0">
                <a:solidFill>
                  <a:srgbClr val="4500F0"/>
                </a:solidFill>
                <a:latin typeface="LiberationSerif"/>
              </a:rPr>
              <a:t>leading</a:t>
            </a:r>
            <a:r>
              <a:rPr lang="en-US" sz="1600" b="0" i="0" u="none" strike="noStrike" baseline="0">
                <a:latin typeface="LiberationSerif"/>
              </a:rPr>
              <a:t> portion contained in </a:t>
            </a:r>
            <a:r>
              <a:rPr lang="en-US" sz="1600" b="0" i="1" u="none" strike="noStrike" baseline="0">
                <a:latin typeface="LiberationSerif-Italic"/>
              </a:rPr>
              <a:t>parameter </a:t>
            </a:r>
            <a:r>
              <a:rPr lang="en-US" sz="1600" b="0" i="0" u="none" strike="noStrike" baseline="0">
                <a:latin typeface="LiberationSerif"/>
              </a:rPr>
              <a:t>defined </a:t>
            </a:r>
            <a:r>
              <a:rPr lang="es-ES" sz="1600" b="0" i="0" u="none" strike="noStrike" baseline="0" err="1">
                <a:latin typeface="LiberationSerif"/>
              </a:rPr>
              <a:t>by</a:t>
            </a:r>
            <a:r>
              <a:rPr lang="es-ES" sz="1600" b="0" i="0" u="none" strike="noStrike" baseline="0">
                <a:latin typeface="LiberationSerif"/>
              </a:rPr>
              <a:t> </a:t>
            </a:r>
            <a:r>
              <a:rPr lang="es-ES" sz="1600" b="0" i="1" u="none" strike="noStrike" baseline="0" err="1">
                <a:solidFill>
                  <a:schemeClr val="accent2"/>
                </a:solidFill>
                <a:latin typeface="LiberationSerif-Italic"/>
              </a:rPr>
              <a:t>pattern</a:t>
            </a:r>
            <a:r>
              <a:rPr lang="es-ES" sz="1600" b="0" i="1" u="none" strike="noStrike" baseline="0">
                <a:solidFill>
                  <a:schemeClr val="accent2"/>
                </a:solidFill>
                <a:latin typeface="LiberationSerif-Italic"/>
              </a:rPr>
              <a:t> </a:t>
            </a:r>
            <a:r>
              <a:rPr lang="es-ES" sz="1600" b="0" u="none" strike="noStrike" baseline="0">
                <a:latin typeface="LiberationSerif-Italic"/>
              </a:rPr>
              <a:t>(</a:t>
            </a:r>
            <a:r>
              <a:rPr lang="es-ES" sz="1600" b="0" u="none" strike="noStrike" baseline="0" err="1">
                <a:latin typeface="LiberationSerif-Italic"/>
              </a:rPr>
              <a:t>shortest</a:t>
            </a:r>
            <a:r>
              <a:rPr lang="es-ES" sz="1600" b="0" u="none" strike="noStrike" baseline="0">
                <a:latin typeface="LiberationSerif-Italic"/>
              </a:rPr>
              <a:t> match)</a:t>
            </a:r>
            <a:endParaRPr lang="es-ES" sz="1800" b="0" u="none" strike="noStrike" baseline="0">
              <a:latin typeface="LiberationMono"/>
            </a:endParaRPr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>
                <a:latin typeface="LiberationMono"/>
              </a:rPr>
              <a:t>##</a:t>
            </a:r>
            <a:r>
              <a:rPr lang="es-ES" sz="1800" b="1" i="1" u="none" strike="noStrike" baseline="0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	</a:t>
            </a:r>
            <a:r>
              <a:rPr lang="en-US" sz="1600" b="0" i="0" u="none" strike="noStrike" baseline="0">
                <a:latin typeface="LiberationSerif"/>
              </a:rPr>
              <a:t>remove a </a:t>
            </a:r>
            <a:r>
              <a:rPr lang="en-US" sz="1600" b="0" i="0" u="none" strike="noStrike" baseline="0">
                <a:solidFill>
                  <a:srgbClr val="4500F0"/>
                </a:solidFill>
                <a:latin typeface="LiberationSerif"/>
              </a:rPr>
              <a:t>leading</a:t>
            </a:r>
            <a:r>
              <a:rPr lang="en-US" sz="1600" b="0" i="0" u="none" strike="noStrike" baseline="0">
                <a:latin typeface="LiberationSerif"/>
              </a:rPr>
              <a:t> portion contained in </a:t>
            </a:r>
            <a:r>
              <a:rPr lang="en-US" sz="1600" b="0" i="1" u="none" strike="noStrike" baseline="0">
                <a:latin typeface="LiberationSerif-Italic"/>
              </a:rPr>
              <a:t>parameter </a:t>
            </a:r>
            <a:r>
              <a:rPr lang="en-US" sz="1600" b="0" i="0" u="none" strike="noStrike" baseline="0">
                <a:latin typeface="LiberationSerif"/>
              </a:rPr>
              <a:t>defined </a:t>
            </a:r>
            <a:r>
              <a:rPr lang="es-ES" sz="1600" b="0" i="0" u="none" strike="noStrike" baseline="0" err="1">
                <a:latin typeface="LiberationSerif"/>
              </a:rPr>
              <a:t>by</a:t>
            </a:r>
            <a:r>
              <a:rPr lang="es-ES" sz="1600" b="0" i="0" u="none" strike="noStrike" baseline="0">
                <a:latin typeface="LiberationSerif"/>
              </a:rPr>
              <a:t> </a:t>
            </a:r>
            <a:r>
              <a:rPr lang="es-ES" sz="1600" b="0" i="1" u="none" strike="noStrike" baseline="0" err="1">
                <a:solidFill>
                  <a:schemeClr val="accent2"/>
                </a:solidFill>
                <a:latin typeface="LiberationSerif-Italic"/>
              </a:rPr>
              <a:t>pattern</a:t>
            </a:r>
            <a:r>
              <a:rPr lang="es-ES" sz="1600" b="0" i="1" u="none" strike="noStrike" baseline="0">
                <a:solidFill>
                  <a:schemeClr val="accent2"/>
                </a:solidFill>
                <a:latin typeface="LiberationSerif-Italic"/>
              </a:rPr>
              <a:t> </a:t>
            </a:r>
            <a:r>
              <a:rPr lang="es-ES" sz="1600" b="0" u="none" strike="noStrike" baseline="0">
                <a:latin typeface="LiberationSerif-Italic"/>
              </a:rPr>
              <a:t>(</a:t>
            </a:r>
            <a:r>
              <a:rPr lang="es-ES" sz="1600" b="0" u="none" strike="noStrike" baseline="0" err="1">
                <a:latin typeface="LiberationSerif-Italic"/>
              </a:rPr>
              <a:t>longest</a:t>
            </a:r>
            <a:r>
              <a:rPr lang="es-ES" sz="1600" b="0" u="none" strike="noStrike" baseline="0">
                <a:latin typeface="LiberationSerif-Italic"/>
              </a:rPr>
              <a:t> match)</a:t>
            </a:r>
            <a:endParaRPr lang="es-ES" sz="1600" b="0" u="none" strike="noStrike" baseline="0">
              <a:latin typeface="LiberationMono"/>
            </a:endParaRPr>
          </a:p>
          <a:p>
            <a:pPr algn="l"/>
            <a:endParaRPr lang="es-ES" sz="500">
              <a:latin typeface="LiberationMono"/>
            </a:endParaRPr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 err="1">
                <a:latin typeface="LiberationMono"/>
              </a:rPr>
              <a:t>%</a:t>
            </a:r>
            <a:r>
              <a:rPr lang="es-ES" sz="1800" b="1" i="1" u="none" strike="noStrike" baseline="0" err="1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	</a:t>
            </a:r>
            <a:r>
              <a:rPr lang="en-US" sz="1600" b="0" i="0" u="none" strike="noStrike" baseline="0">
                <a:latin typeface="LiberationSerif"/>
              </a:rPr>
              <a:t>remove a </a:t>
            </a:r>
            <a:r>
              <a:rPr lang="en-US" sz="1600" b="0" i="0" u="none" strike="noStrike" baseline="0">
                <a:solidFill>
                  <a:srgbClr val="4500F0"/>
                </a:solidFill>
                <a:latin typeface="LiberationSerif"/>
              </a:rPr>
              <a:t>ending</a:t>
            </a:r>
            <a:r>
              <a:rPr lang="en-US" sz="1600" b="0" i="0" u="none" strike="noStrike" baseline="0">
                <a:latin typeface="LiberationSerif"/>
              </a:rPr>
              <a:t> portion contained in </a:t>
            </a:r>
            <a:r>
              <a:rPr lang="en-US" sz="1600" b="0" i="1" u="none" strike="noStrike" baseline="0">
                <a:latin typeface="LiberationSerif-Italic"/>
              </a:rPr>
              <a:t>parameter </a:t>
            </a:r>
            <a:r>
              <a:rPr lang="en-US" sz="1600" b="0" i="0" u="none" strike="noStrike" baseline="0">
                <a:latin typeface="LiberationSerif"/>
              </a:rPr>
              <a:t>defined </a:t>
            </a:r>
            <a:r>
              <a:rPr lang="es-ES" sz="1600" b="0" i="0" u="none" strike="noStrike" baseline="0" err="1">
                <a:latin typeface="LiberationSerif"/>
              </a:rPr>
              <a:t>by</a:t>
            </a:r>
            <a:r>
              <a:rPr lang="es-ES" sz="1600" b="0" i="0" u="none" strike="noStrike" baseline="0">
                <a:latin typeface="LiberationSerif"/>
              </a:rPr>
              <a:t> </a:t>
            </a:r>
            <a:r>
              <a:rPr lang="es-ES" sz="1600" b="0" i="1" u="none" strike="noStrike" baseline="0" err="1">
                <a:solidFill>
                  <a:schemeClr val="accent2"/>
                </a:solidFill>
                <a:latin typeface="LiberationSerif-Italic"/>
              </a:rPr>
              <a:t>pattern</a:t>
            </a:r>
            <a:r>
              <a:rPr lang="es-ES" sz="1600" b="0" i="1" u="none" strike="noStrike" baseline="0">
                <a:solidFill>
                  <a:schemeClr val="accent2"/>
                </a:solidFill>
                <a:latin typeface="LiberationSerif-Italic"/>
              </a:rPr>
              <a:t> </a:t>
            </a:r>
            <a:r>
              <a:rPr lang="es-ES" sz="1600" b="0" u="none" strike="noStrike" baseline="0">
                <a:latin typeface="LiberationSerif-Italic"/>
              </a:rPr>
              <a:t>(</a:t>
            </a:r>
            <a:r>
              <a:rPr lang="es-ES" sz="1600" b="0" u="none" strike="noStrike" baseline="0" err="1">
                <a:latin typeface="LiberationSerif-Italic"/>
              </a:rPr>
              <a:t>shortest</a:t>
            </a:r>
            <a:r>
              <a:rPr lang="es-ES" sz="1600" b="0" u="none" strike="noStrike" baseline="0">
                <a:latin typeface="LiberationSerif-Italic"/>
              </a:rPr>
              <a:t> match)</a:t>
            </a:r>
            <a:endParaRPr lang="es-ES" sz="1600" b="0" i="0" u="none" strike="noStrike" baseline="0">
              <a:latin typeface="LiberationMono"/>
            </a:endParaRPr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>
                <a:latin typeface="LiberationMono"/>
              </a:rPr>
              <a:t>%%</a:t>
            </a:r>
            <a:r>
              <a:rPr lang="es-ES" sz="1800" b="1" i="1" u="none" strike="noStrike" baseline="0" err="1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	</a:t>
            </a:r>
            <a:r>
              <a:rPr lang="en-US" sz="1600" b="0" i="0" u="none" strike="noStrike" baseline="0">
                <a:latin typeface="LiberationSerif"/>
              </a:rPr>
              <a:t>remove a </a:t>
            </a:r>
            <a:r>
              <a:rPr lang="en-US" sz="1600" b="0" i="0" u="none" strike="noStrike" baseline="0">
                <a:solidFill>
                  <a:srgbClr val="4500F0"/>
                </a:solidFill>
                <a:latin typeface="LiberationSerif"/>
              </a:rPr>
              <a:t>ending</a:t>
            </a:r>
            <a:r>
              <a:rPr lang="en-US" sz="1600" b="0" i="0" u="none" strike="noStrike" baseline="0">
                <a:latin typeface="LiberationSerif"/>
              </a:rPr>
              <a:t> portion contained in </a:t>
            </a:r>
            <a:r>
              <a:rPr lang="en-US" sz="1600" b="0" i="1" u="none" strike="noStrike" baseline="0">
                <a:latin typeface="LiberationSerif-Italic"/>
              </a:rPr>
              <a:t>parameter </a:t>
            </a:r>
            <a:r>
              <a:rPr lang="en-US" sz="1600" b="0" i="0" u="none" strike="noStrike" baseline="0">
                <a:latin typeface="LiberationSerif"/>
              </a:rPr>
              <a:t>defined </a:t>
            </a:r>
            <a:r>
              <a:rPr lang="es-ES" sz="1600" b="0" i="0" u="none" strike="noStrike" baseline="0" err="1">
                <a:latin typeface="LiberationSerif"/>
              </a:rPr>
              <a:t>by</a:t>
            </a:r>
            <a:r>
              <a:rPr lang="es-ES" sz="1600" b="0" i="0" u="none" strike="noStrike" baseline="0">
                <a:latin typeface="LiberationSerif"/>
              </a:rPr>
              <a:t> </a:t>
            </a:r>
            <a:r>
              <a:rPr lang="es-ES" sz="1600" b="0" i="1" u="none" strike="noStrike" baseline="0" err="1">
                <a:solidFill>
                  <a:schemeClr val="accent2"/>
                </a:solidFill>
                <a:latin typeface="LiberationSerif-Italic"/>
              </a:rPr>
              <a:t>pattern</a:t>
            </a:r>
            <a:r>
              <a:rPr lang="es-ES" sz="1600" b="0" i="1" u="none" strike="noStrike" baseline="0">
                <a:solidFill>
                  <a:schemeClr val="accent2"/>
                </a:solidFill>
                <a:latin typeface="LiberationSerif-Italic"/>
              </a:rPr>
              <a:t> </a:t>
            </a:r>
            <a:r>
              <a:rPr lang="es-ES" sz="1600" b="0" u="none" strike="noStrike" baseline="0">
                <a:latin typeface="LiberationSerif-Italic"/>
              </a:rPr>
              <a:t>(</a:t>
            </a:r>
            <a:r>
              <a:rPr lang="es-ES" sz="1600" b="0" u="none" strike="noStrike" baseline="0" err="1">
                <a:latin typeface="LiberationSerif-Italic"/>
              </a:rPr>
              <a:t>longest</a:t>
            </a:r>
            <a:r>
              <a:rPr lang="es-ES" sz="1600" b="0" u="none" strike="noStrike" baseline="0">
                <a:latin typeface="LiberationSerif-Italic"/>
              </a:rPr>
              <a:t> match)</a:t>
            </a:r>
            <a:endParaRPr lang="es-ES" sz="1600" b="0" i="0" u="none" strike="noStrike" baseline="0">
              <a:latin typeface="LiberationMono"/>
            </a:endParaRPr>
          </a:p>
          <a:p>
            <a:pPr algn="l"/>
            <a:endParaRPr lang="es-ES" sz="500"/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>
                <a:latin typeface="LiberationMono"/>
              </a:rPr>
              <a:t>/</a:t>
            </a:r>
            <a:r>
              <a:rPr lang="es-ES" sz="1800" b="1" i="1" u="none" strike="noStrike" baseline="0" err="1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/</a:t>
            </a:r>
            <a:r>
              <a:rPr lang="es-ES" sz="1800" b="1" i="1" u="none" strike="noStrike" baseline="0" err="1">
                <a:solidFill>
                  <a:srgbClr val="ED03DC"/>
                </a:solidFill>
                <a:latin typeface="LiberationMono-Italic"/>
              </a:rPr>
              <a:t>string</a:t>
            </a:r>
            <a:r>
              <a:rPr lang="es-ES" sz="1800" b="1" i="0" u="none" strike="noStrike" baseline="0">
                <a:latin typeface="LiberationMono"/>
              </a:rPr>
              <a:t>}	</a:t>
            </a:r>
            <a:r>
              <a:rPr lang="es-ES" sz="1800" b="0" i="0" u="none" strike="noStrike" baseline="0">
                <a:latin typeface="LiberationMono"/>
              </a:rPr>
              <a:t>	</a:t>
            </a:r>
            <a:r>
              <a:rPr lang="es-ES" sz="1600" b="0" i="0" u="none" strike="noStrike" baseline="0">
                <a:latin typeface="LiberationMono"/>
              </a:rPr>
              <a:t>substitute a </a:t>
            </a:r>
            <a:r>
              <a:rPr lang="es-ES" sz="1600" b="0" i="0" u="none" strike="noStrike" baseline="0" err="1">
                <a:latin typeface="LiberationMono"/>
              </a:rPr>
              <a:t>pattern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by</a:t>
            </a:r>
            <a:r>
              <a:rPr lang="es-ES" sz="1600" b="0" i="0" u="none" strike="noStrike" baseline="0">
                <a:latin typeface="LiberationMono"/>
              </a:rPr>
              <a:t> a </a:t>
            </a:r>
            <a:r>
              <a:rPr lang="es-ES" sz="1600" b="0" i="0" u="none" strike="noStrike" baseline="0" err="1">
                <a:latin typeface="LiberationMono"/>
              </a:rPr>
              <a:t>string</a:t>
            </a:r>
            <a:r>
              <a:rPr lang="es-ES" sz="1600" b="0" i="0" u="none" strike="noStrike" baseline="0">
                <a:latin typeface="LiberationMono"/>
              </a:rPr>
              <a:t> (</a:t>
            </a:r>
            <a:r>
              <a:rPr lang="es-ES" sz="1600" b="0" i="0" u="none" strike="noStrike" baseline="0" err="1">
                <a:latin typeface="LiberationMono"/>
              </a:rPr>
              <a:t>first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occurrence</a:t>
            </a:r>
            <a:r>
              <a:rPr lang="es-ES" sz="1600" b="0" i="0" u="none" strike="noStrike" baseline="0">
                <a:latin typeface="LiberationMono"/>
              </a:rPr>
              <a:t>)</a:t>
            </a:r>
          </a:p>
          <a:p>
            <a:pPr algn="l"/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>
                <a:latin typeface="LiberationMono"/>
              </a:rPr>
              <a:t>//</a:t>
            </a:r>
            <a:r>
              <a:rPr lang="es-ES" sz="1800" b="1" i="1" u="none" strike="noStrike" baseline="0" err="1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/</a:t>
            </a:r>
            <a:r>
              <a:rPr lang="es-ES" sz="1800" b="1" i="1" u="none" strike="noStrike" baseline="0" err="1">
                <a:solidFill>
                  <a:srgbClr val="ED03DC"/>
                </a:solidFill>
                <a:latin typeface="LiberationMono-Italic"/>
              </a:rPr>
              <a:t>string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</a:t>
            </a:r>
            <a:r>
              <a:rPr lang="es-ES" sz="1600" b="0" i="0" u="none" strike="noStrike" baseline="0">
                <a:latin typeface="LiberationMono"/>
              </a:rPr>
              <a:t>substitute a </a:t>
            </a:r>
            <a:r>
              <a:rPr lang="es-ES" sz="1600" b="0" i="0" u="none" strike="noStrike" baseline="0" err="1">
                <a:latin typeface="LiberationMono"/>
              </a:rPr>
              <a:t>pattern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by</a:t>
            </a:r>
            <a:r>
              <a:rPr lang="es-ES" sz="1600" b="0" i="0" u="none" strike="noStrike" baseline="0">
                <a:latin typeface="LiberationMono"/>
              </a:rPr>
              <a:t> a </a:t>
            </a:r>
            <a:r>
              <a:rPr lang="es-ES" sz="1600" b="0" i="0" u="none" strike="noStrike" baseline="0" err="1">
                <a:latin typeface="LiberationMono"/>
              </a:rPr>
              <a:t>string</a:t>
            </a:r>
            <a:r>
              <a:rPr lang="es-ES" sz="1600" b="0" i="0" u="none" strike="noStrike" baseline="0">
                <a:latin typeface="LiberationMono"/>
              </a:rPr>
              <a:t> (</a:t>
            </a:r>
            <a:r>
              <a:rPr lang="es-ES" sz="1600" b="0" i="0" u="none" strike="noStrike" baseline="0" err="1">
                <a:latin typeface="LiberationMono"/>
              </a:rPr>
              <a:t>all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occurrences</a:t>
            </a:r>
            <a:r>
              <a:rPr lang="es-ES" sz="1600" b="0" i="0" u="none" strike="noStrike" baseline="0">
                <a:latin typeface="LiberationMono"/>
              </a:rPr>
              <a:t>)</a:t>
            </a:r>
          </a:p>
          <a:p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>
                <a:latin typeface="LiberationMono"/>
              </a:rPr>
              <a:t>/#</a:t>
            </a:r>
            <a:r>
              <a:rPr lang="es-ES" sz="1800" b="1" i="1" u="none" strike="noStrike" baseline="0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/</a:t>
            </a:r>
            <a:r>
              <a:rPr lang="es-ES" sz="1800" b="1" i="1" u="none" strike="noStrike" baseline="0">
                <a:solidFill>
                  <a:srgbClr val="ED03DC"/>
                </a:solidFill>
                <a:latin typeface="LiberationMono-Italic"/>
              </a:rPr>
              <a:t>string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</a:t>
            </a:r>
            <a:r>
              <a:rPr lang="es-ES" sz="1600" b="0" i="0" u="none" strike="noStrike" baseline="0">
                <a:latin typeface="LiberationMono"/>
              </a:rPr>
              <a:t>substitute a </a:t>
            </a:r>
            <a:r>
              <a:rPr lang="es-ES" sz="1600" b="0" i="0" u="none" strike="noStrike" baseline="0" err="1">
                <a:latin typeface="LiberationMono"/>
              </a:rPr>
              <a:t>pattern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by</a:t>
            </a:r>
            <a:r>
              <a:rPr lang="es-ES" sz="1600" b="0" i="0" u="none" strike="noStrike" baseline="0">
                <a:latin typeface="LiberationMono"/>
              </a:rPr>
              <a:t> a </a:t>
            </a:r>
            <a:r>
              <a:rPr lang="es-ES" sz="1600" b="0" i="0" u="none" strike="noStrike" baseline="0" err="1">
                <a:latin typeface="LiberationMono"/>
              </a:rPr>
              <a:t>string</a:t>
            </a:r>
            <a:r>
              <a:rPr lang="es-ES" sz="1600" b="0" i="0" u="none" strike="noStrike" baseline="0">
                <a:latin typeface="LiberationMono"/>
              </a:rPr>
              <a:t> (</a:t>
            </a:r>
            <a:r>
              <a:rPr lang="es-ES" sz="1600" b="0" i="0" u="none" strike="noStrike" baseline="0" err="1">
                <a:latin typeface="LiberationMono"/>
              </a:rPr>
              <a:t>the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first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occurrence</a:t>
            </a:r>
            <a:r>
              <a:rPr lang="es-ES" sz="1600" b="0" i="0" u="none" strike="noStrike" baseline="0">
                <a:latin typeface="LiberationMono"/>
              </a:rPr>
              <a:t>)</a:t>
            </a:r>
          </a:p>
          <a:p>
            <a:r>
              <a:rPr lang="es-ES" sz="1800" b="1" i="0" u="none" strike="noStrike" baseline="0">
                <a:latin typeface="LiberationMono"/>
              </a:rPr>
              <a:t>${</a:t>
            </a:r>
            <a:r>
              <a:rPr lang="es-ES" sz="1800" b="1" i="1" u="none" strike="noStrike" baseline="0" err="1">
                <a:latin typeface="LiberationMono-Italic"/>
              </a:rPr>
              <a:t>parameter</a:t>
            </a:r>
            <a:r>
              <a:rPr lang="es-ES" sz="1800" b="1" i="0" u="none" strike="noStrike" baseline="0">
                <a:latin typeface="LiberationMono"/>
              </a:rPr>
              <a:t>/%</a:t>
            </a:r>
            <a:r>
              <a:rPr lang="es-ES" sz="1800" b="1" i="1" u="none" strike="noStrike" baseline="0" err="1">
                <a:solidFill>
                  <a:srgbClr val="00B050"/>
                </a:solidFill>
                <a:latin typeface="LiberationMono-Italic"/>
              </a:rPr>
              <a:t>pattern</a:t>
            </a:r>
            <a:r>
              <a:rPr lang="es-ES" sz="1800" b="1" i="0" u="none" strike="noStrike" baseline="0">
                <a:latin typeface="LiberationMono"/>
              </a:rPr>
              <a:t>/</a:t>
            </a:r>
            <a:r>
              <a:rPr lang="es-ES" sz="1800" b="1" i="1" u="none" strike="noStrike" baseline="0" err="1">
                <a:solidFill>
                  <a:srgbClr val="ED03DC"/>
                </a:solidFill>
                <a:latin typeface="LiberationMono-Italic"/>
              </a:rPr>
              <a:t>string</a:t>
            </a:r>
            <a:r>
              <a:rPr lang="es-ES" sz="1800" b="1" i="0" u="none" strike="noStrike" baseline="0">
                <a:latin typeface="LiberationMono"/>
              </a:rPr>
              <a:t>}</a:t>
            </a:r>
            <a:r>
              <a:rPr lang="es-ES" sz="1800" b="0" i="0" u="none" strike="noStrike" baseline="0">
                <a:latin typeface="LiberationMono"/>
              </a:rPr>
              <a:t>	</a:t>
            </a:r>
            <a:r>
              <a:rPr lang="es-ES" sz="1600" b="0" i="0" u="none" strike="noStrike" baseline="0">
                <a:latin typeface="LiberationMono"/>
              </a:rPr>
              <a:t>substitute a </a:t>
            </a:r>
            <a:r>
              <a:rPr lang="es-ES" sz="1600" b="0" i="0" u="none" strike="noStrike" baseline="0" err="1">
                <a:latin typeface="LiberationMono"/>
              </a:rPr>
              <a:t>pattern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by</a:t>
            </a:r>
            <a:r>
              <a:rPr lang="es-ES" sz="1600" b="0" i="0" u="none" strike="noStrike" baseline="0">
                <a:latin typeface="LiberationMono"/>
              </a:rPr>
              <a:t> a </a:t>
            </a:r>
            <a:r>
              <a:rPr lang="es-ES" sz="1600" b="0" i="0" u="none" strike="noStrike" baseline="0" err="1">
                <a:latin typeface="LiberationMono"/>
              </a:rPr>
              <a:t>string</a:t>
            </a:r>
            <a:r>
              <a:rPr lang="es-ES" sz="1600" b="0" i="0" u="none" strike="noStrike" baseline="0">
                <a:latin typeface="LiberationMono"/>
              </a:rPr>
              <a:t> (</a:t>
            </a:r>
            <a:r>
              <a:rPr lang="es-ES" sz="1600" b="0" i="0" u="none" strike="noStrike" baseline="0" err="1">
                <a:latin typeface="LiberationMono"/>
              </a:rPr>
              <a:t>the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last</a:t>
            </a:r>
            <a:r>
              <a:rPr lang="es-ES" sz="1600" b="0" i="0" u="none" strike="noStrike" baseline="0">
                <a:latin typeface="LiberationMono"/>
              </a:rPr>
              <a:t> </a:t>
            </a:r>
            <a:r>
              <a:rPr lang="es-ES" sz="1600" b="0" i="0" u="none" strike="noStrike" baseline="0" err="1">
                <a:latin typeface="LiberationMono"/>
              </a:rPr>
              <a:t>occurrence</a:t>
            </a:r>
            <a:r>
              <a:rPr lang="es-ES" sz="1600" b="0" i="0" u="none" strike="noStrike" baseline="0">
                <a:latin typeface="LiberationMono"/>
              </a:rPr>
              <a:t>)</a:t>
            </a:r>
            <a:endParaRPr lang="es-ES" sz="1800" b="0" i="0" u="none" strike="noStrike" baseline="0">
              <a:latin typeface="LiberationMono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E93FAD1-0682-EC15-DCA9-C8E21032C48C}"/>
              </a:ext>
            </a:extLst>
          </p:cNvPr>
          <p:cNvSpPr txBox="1"/>
          <p:nvPr/>
        </p:nvSpPr>
        <p:spPr>
          <a:xfrm>
            <a:off x="2875548" y="5606937"/>
            <a:ext cx="7153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>
                <a:solidFill>
                  <a:srgbClr val="FF0000"/>
                </a:solidFill>
                <a:latin typeface="LiberationSerif"/>
              </a:rPr>
              <a:t>/</a:t>
            </a:r>
            <a:r>
              <a:rPr lang="en-US" sz="1400" b="0" i="1" u="none" strike="noStrike" baseline="0">
                <a:solidFill>
                  <a:srgbClr val="FF0000"/>
                </a:solidFill>
                <a:latin typeface="LiberationSerif-Italic"/>
              </a:rPr>
              <a:t>string </a:t>
            </a:r>
            <a:r>
              <a:rPr lang="en-US" sz="1400" b="0" i="0" u="none" strike="noStrike" baseline="0">
                <a:solidFill>
                  <a:srgbClr val="FF0000"/>
                </a:solidFill>
                <a:latin typeface="LiberationSerif"/>
              </a:rPr>
              <a:t>may be omitted, causing the text matched by </a:t>
            </a:r>
            <a:r>
              <a:rPr lang="en-US" sz="1400" b="0" i="1" u="none" strike="noStrike" baseline="0">
                <a:solidFill>
                  <a:srgbClr val="FF0000"/>
                </a:solidFill>
                <a:latin typeface="LiberationSerif-Italic"/>
              </a:rPr>
              <a:t>pattern </a:t>
            </a:r>
            <a:r>
              <a:rPr lang="en-US" sz="1400" b="0" i="0" u="none" strike="noStrike" baseline="0">
                <a:solidFill>
                  <a:srgbClr val="FF0000"/>
                </a:solidFill>
                <a:latin typeface="LiberationSerif"/>
              </a:rPr>
              <a:t>to be deleted</a:t>
            </a:r>
            <a:endParaRPr lang="es-ES" sz="1400">
              <a:solidFill>
                <a:srgbClr val="FF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E14BEB8-AC8E-4A27-9390-451EEDF1CB94}"/>
              </a:ext>
            </a:extLst>
          </p:cNvPr>
          <p:cNvSpPr txBox="1"/>
          <p:nvPr/>
        </p:nvSpPr>
        <p:spPr>
          <a:xfrm>
            <a:off x="401454" y="5998734"/>
            <a:ext cx="11389092" cy="3847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900" b="1" i="0" u="none" strike="noStrike" baseline="0">
                <a:latin typeface="LiberationMono"/>
              </a:rPr>
              <a:t>Exercise: </a:t>
            </a:r>
            <a:r>
              <a:rPr lang="es-ES" sz="1900" b="0" i="0" u="none" strike="noStrike" baseline="0">
                <a:latin typeface="LiberationMono"/>
              </a:rPr>
              <a:t>Practise all the previous parameter expansions in the following variable </a:t>
            </a:r>
            <a:r>
              <a:rPr lang="es-ES" sz="1900" b="1">
                <a:solidFill>
                  <a:srgbClr val="FFFF00"/>
                </a:solidFill>
                <a:latin typeface="LiberationMono"/>
              </a:rPr>
              <a:t>foo</a:t>
            </a:r>
            <a:r>
              <a:rPr lang="es-ES" sz="1900">
                <a:solidFill>
                  <a:srgbClr val="FFFF00"/>
                </a:solidFill>
                <a:latin typeface="LiberationMono"/>
              </a:rPr>
              <a:t>="</a:t>
            </a:r>
            <a:r>
              <a:rPr lang="en-US" sz="1900">
                <a:solidFill>
                  <a:srgbClr val="FFFF00"/>
                </a:solidFill>
                <a:latin typeface="LiberationMono"/>
              </a:rPr>
              <a:t>This string.txt is long.txt</a:t>
            </a:r>
            <a:r>
              <a:rPr lang="es-ES" sz="1900">
                <a:solidFill>
                  <a:srgbClr val="FFFF00"/>
                </a:solidFill>
                <a:latin typeface="LiberationMono"/>
              </a:rPr>
              <a:t>"</a:t>
            </a:r>
            <a:endParaRPr lang="es-ES" sz="1900" b="0" i="0" u="none" strike="noStrike" baseline="0">
              <a:solidFill>
                <a:srgbClr val="FFFF00"/>
              </a:solidFill>
              <a:latin typeface="LiberationMono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F4994B4-7A28-5E8E-9EA6-B1F14A26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408039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E564C7-E0ED-6CBD-D550-2D41CA527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5" y="1618243"/>
            <a:ext cx="4695732" cy="21067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BC84B8-2072-2851-4F9C-ABF907E4434A}"/>
              </a:ext>
            </a:extLst>
          </p:cNvPr>
          <p:cNvSpPr txBox="1"/>
          <p:nvPr/>
        </p:nvSpPr>
        <p:spPr>
          <a:xfrm>
            <a:off x="520433" y="22060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0" u="none" strike="noStrike" baseline="0">
                <a:latin typeface="LiberationSans"/>
              </a:rPr>
              <a:t>Arithmetic Evaluation and Expansion</a:t>
            </a:r>
            <a:endParaRPr lang="es-ES" sz="2800" b="1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1F4F43-FD54-71ED-B61E-491D7FE2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3" y="1019128"/>
            <a:ext cx="1819048" cy="323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EB554A4-319A-13DA-562D-C2DD8DBA5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619" y="1618243"/>
            <a:ext cx="5743967" cy="33111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F65703B-EE8A-38A6-C7B6-19680DB80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619" y="4820330"/>
            <a:ext cx="5743967" cy="16894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F187A8-BA24-7624-E105-FE58E75311A6}"/>
              </a:ext>
            </a:extLst>
          </p:cNvPr>
          <p:cNvSpPr txBox="1"/>
          <p:nvPr/>
        </p:nvSpPr>
        <p:spPr>
          <a:xfrm>
            <a:off x="698618" y="3913043"/>
            <a:ext cx="48037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rgbClr val="C00000"/>
                </a:solidFill>
              </a:rPr>
              <a:t>foo=2; boo=5; echo $(( $boo*$foo ))</a:t>
            </a:r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>
                <a:solidFill>
                  <a:srgbClr val="C00000"/>
                </a:solidFill>
              </a:rPr>
              <a:t>foo=1; echo $((++foo))</a:t>
            </a:r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>
                <a:solidFill>
                  <a:srgbClr val="C00000"/>
                </a:solidFill>
              </a:rPr>
              <a:t>foo=1; echo $((foo++)); echo $foo</a:t>
            </a:r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>
                <a:solidFill>
                  <a:srgbClr val="C00000"/>
                </a:solidFill>
              </a:rPr>
              <a:t>foo=1; ((foo+=5)); echo $foo</a:t>
            </a:r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>
                <a:solidFill>
                  <a:srgbClr val="C00000"/>
                </a:solidFill>
              </a:rPr>
              <a:t>foo=1; ((foo+=5)); echo $foo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DD602E-3E43-B39E-2448-EB313A94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3629107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C21F71-5A97-3C73-DE70-97A5D3F3D5D1}"/>
              </a:ext>
            </a:extLst>
          </p:cNvPr>
          <p:cNvSpPr txBox="1"/>
          <p:nvPr/>
        </p:nvSpPr>
        <p:spPr>
          <a:xfrm>
            <a:off x="596069" y="272534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i="1" u="none" strike="noStrike" baseline="0">
                <a:latin typeface="LiberationSans-BoldItalic"/>
              </a:rPr>
              <a:t>Arrays</a:t>
            </a:r>
            <a:endParaRPr lang="es-ES" sz="36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E473EA-9689-A49B-91ED-9270447F0999}"/>
              </a:ext>
            </a:extLst>
          </p:cNvPr>
          <p:cNvSpPr txBox="1"/>
          <p:nvPr/>
        </p:nvSpPr>
        <p:spPr>
          <a:xfrm>
            <a:off x="561886" y="1003939"/>
            <a:ext cx="11154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>
                <a:latin typeface="LiberationSerif"/>
              </a:rPr>
              <a:t>Arrays are variables that hold more than one value at a time. Arrays are organized like a </a:t>
            </a:r>
            <a:r>
              <a:rPr lang="es-ES" sz="2000" b="0" i="0" u="none" strike="noStrike" baseline="0">
                <a:latin typeface="LiberationSerif"/>
              </a:rPr>
              <a:t>table.</a:t>
            </a:r>
            <a:endParaRPr lang="es-ES" sz="20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4EC91D-75E2-FF5F-68DB-BA71226382F1}"/>
              </a:ext>
            </a:extLst>
          </p:cNvPr>
          <p:cNvSpPr txBox="1"/>
          <p:nvPr/>
        </p:nvSpPr>
        <p:spPr>
          <a:xfrm>
            <a:off x="561886" y="1404049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>
                <a:latin typeface="LiberationSerif"/>
              </a:rPr>
              <a:t>Arrays in </a:t>
            </a:r>
            <a:r>
              <a:rPr lang="en-US" sz="2000" b="0" i="0" u="none" strike="noStrike" baseline="0">
                <a:latin typeface="LiberationMono"/>
              </a:rPr>
              <a:t>bash </a:t>
            </a:r>
            <a:r>
              <a:rPr lang="en-US" sz="2000" b="0" i="0" u="none" strike="noStrike" baseline="0">
                <a:latin typeface="LiberationSerif"/>
              </a:rPr>
              <a:t>are limited to a </a:t>
            </a:r>
            <a:r>
              <a:rPr lang="en-US" sz="2000" b="1" i="0" u="none" strike="noStrike" baseline="0">
                <a:solidFill>
                  <a:srgbClr val="FF0000"/>
                </a:solidFill>
                <a:latin typeface="LiberationSerif"/>
              </a:rPr>
              <a:t>single</a:t>
            </a:r>
            <a:r>
              <a:rPr lang="en-US" sz="2000" b="0" i="0" u="none" strike="noStrike" baseline="0">
                <a:latin typeface="LiberationSerif"/>
              </a:rPr>
              <a:t> dimension</a:t>
            </a:r>
            <a:endParaRPr lang="es-ES" sz="20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1DBC116-1A1D-5FBD-B45B-F15A3263F39B}"/>
              </a:ext>
            </a:extLst>
          </p:cNvPr>
          <p:cNvSpPr txBox="1"/>
          <p:nvPr/>
        </p:nvSpPr>
        <p:spPr>
          <a:xfrm>
            <a:off x="596069" y="2032150"/>
            <a:ext cx="6097424" cy="646331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animals[1]=cheetah</a:t>
            </a:r>
          </a:p>
          <a:p>
            <a:pPr algn="l"/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echo ${animals[1]}</a:t>
            </a:r>
          </a:p>
        </p:txBody>
      </p:sp>
      <p:sp>
        <p:nvSpPr>
          <p:cNvPr id="11" name="Nube 10">
            <a:extLst>
              <a:ext uri="{FF2B5EF4-FFF2-40B4-BE49-F238E27FC236}">
                <a16:creationId xmlns:a16="http://schemas.microsoft.com/office/drawing/2014/main" id="{A733866B-3B4F-71DF-208B-0A68AF1A86E4}"/>
              </a:ext>
            </a:extLst>
          </p:cNvPr>
          <p:cNvSpPr/>
          <p:nvPr/>
        </p:nvSpPr>
        <p:spPr>
          <a:xfrm>
            <a:off x="7506265" y="2658334"/>
            <a:ext cx="3016665" cy="108072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>
                <a:solidFill>
                  <a:srgbClr val="7030A0"/>
                </a:solidFill>
              </a:rPr>
              <a:t>first</a:t>
            </a:r>
            <a:r>
              <a:rPr lang="es-ES" b="1">
                <a:solidFill>
                  <a:schemeClr val="tx1"/>
                </a:solidFill>
              </a:rPr>
              <a:t> element is [</a:t>
            </a:r>
            <a:r>
              <a:rPr lang="es-ES" b="1">
                <a:solidFill>
                  <a:srgbClr val="ED03DC"/>
                </a:solidFill>
              </a:rPr>
              <a:t>0</a:t>
            </a:r>
            <a:r>
              <a:rPr lang="es-ES" b="1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8CCD0B-5486-BF89-F4C6-D95E5A4DFDCC}"/>
              </a:ext>
            </a:extLst>
          </p:cNvPr>
          <p:cNvSpPr txBox="1"/>
          <p:nvPr/>
        </p:nvSpPr>
        <p:spPr>
          <a:xfrm>
            <a:off x="596070" y="3721083"/>
            <a:ext cx="6078374" cy="369332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 algn="l"/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days=([0]=Sun [1]=Mon [2]=Tue </a:t>
            </a:r>
            <a:r>
              <a:rPr lang="es-ES" sz="1800" b="1" i="0" u="none" strike="noStrike" baseline="0">
                <a:latin typeface="LiberationMono-Bold"/>
              </a:rPr>
              <a:t>[6]=Sat)</a:t>
            </a:r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2DA8A5-F751-D3DD-409E-AF914C1AF197}"/>
              </a:ext>
            </a:extLst>
          </p:cNvPr>
          <p:cNvSpPr txBox="1"/>
          <p:nvPr/>
        </p:nvSpPr>
        <p:spPr>
          <a:xfrm>
            <a:off x="578443" y="5021033"/>
            <a:ext cx="6096000" cy="1477328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animals=("a dog" "a cat" "a fish")</a:t>
            </a:r>
          </a:p>
          <a:p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for i in ${animals[</a:t>
            </a:r>
            <a:r>
              <a:rPr lang="es-ES" sz="1800" b="1" i="0" u="none" strike="noStrike" baseline="0">
                <a:solidFill>
                  <a:srgbClr val="FF0000"/>
                </a:solidFill>
                <a:latin typeface="LiberationMono-Bold"/>
              </a:rPr>
              <a:t>*</a:t>
            </a:r>
            <a:r>
              <a:rPr lang="es-ES" sz="1800" b="1" i="0" u="none" strike="noStrike" baseline="0">
                <a:latin typeface="LiberationMono-Bold"/>
              </a:rPr>
              <a:t>]}; do echo $i; done</a:t>
            </a:r>
          </a:p>
          <a:p>
            <a:r>
              <a:rPr lang="es-ES" sz="1800" b="0" i="0" u="none" strike="noStrike" baseline="0">
                <a:latin typeface="LiberationMono"/>
              </a:rPr>
              <a:t>[me@linuxbox ~]$</a:t>
            </a:r>
            <a:r>
              <a:rPr lang="es-ES" b="1">
                <a:latin typeface="LiberationMono-Bold"/>
              </a:rPr>
              <a:t> </a:t>
            </a:r>
            <a:r>
              <a:rPr lang="es-ES" sz="1800" b="1" i="0" u="none" strike="noStrike" baseline="0">
                <a:latin typeface="LiberationMono-Bold"/>
              </a:rPr>
              <a:t>for i in ${animals[</a:t>
            </a:r>
            <a:r>
              <a:rPr lang="es-ES" sz="1800" b="1" i="0" u="none" strike="noStrike" baseline="0">
                <a:solidFill>
                  <a:srgbClr val="FF0000"/>
                </a:solidFill>
                <a:latin typeface="LiberationMono-Bold"/>
              </a:rPr>
              <a:t>@</a:t>
            </a:r>
            <a:r>
              <a:rPr lang="es-ES" sz="1800" b="1" i="0" u="none" strike="noStrike" baseline="0">
                <a:latin typeface="LiberationMono-Bold"/>
              </a:rPr>
              <a:t>]}; do echo $i; done</a:t>
            </a:r>
            <a:endParaRPr lang="es-ES" b="1">
              <a:latin typeface="LiberationMono-Bold"/>
            </a:endParaRPr>
          </a:p>
          <a:p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for i in </a:t>
            </a:r>
            <a:r>
              <a:rPr lang="es-ES" sz="1800" b="1" i="0" u="none" strike="noStrike" baseline="0">
                <a:solidFill>
                  <a:srgbClr val="ED03DC"/>
                </a:solidFill>
                <a:highlight>
                  <a:srgbClr val="FFFF00"/>
                </a:highlight>
                <a:latin typeface="LiberationMono-Bold"/>
              </a:rPr>
              <a:t>"</a:t>
            </a:r>
            <a:r>
              <a:rPr lang="es-ES" sz="1800" b="1" i="0" u="none" strike="noStrike" baseline="0">
                <a:latin typeface="LiberationMono-Bold"/>
              </a:rPr>
              <a:t>${animals[</a:t>
            </a:r>
            <a:r>
              <a:rPr lang="es-ES" sz="1800" b="1" i="0" u="none" strike="noStrike" baseline="0">
                <a:solidFill>
                  <a:srgbClr val="FF0000"/>
                </a:solidFill>
                <a:latin typeface="LiberationMono-Bold"/>
              </a:rPr>
              <a:t>*</a:t>
            </a:r>
            <a:r>
              <a:rPr lang="es-ES" sz="1800" b="1" i="0" u="none" strike="noStrike" baseline="0">
                <a:latin typeface="LiberationMono-Bold"/>
              </a:rPr>
              <a:t>]}</a:t>
            </a:r>
            <a:r>
              <a:rPr lang="es-ES" sz="1800" b="1" i="0" u="none" strike="noStrike" baseline="0">
                <a:solidFill>
                  <a:srgbClr val="ED03DC"/>
                </a:solidFill>
                <a:highlight>
                  <a:srgbClr val="FFFF00"/>
                </a:highlight>
                <a:latin typeface="LiberationMono-Bold"/>
              </a:rPr>
              <a:t>"</a:t>
            </a:r>
            <a:r>
              <a:rPr lang="es-ES" sz="1800" b="1" i="0" u="none" strike="noStrike" baseline="0">
                <a:latin typeface="LiberationMono-Bold"/>
              </a:rPr>
              <a:t>; do echo $i; done</a:t>
            </a:r>
          </a:p>
          <a:p>
            <a:r>
              <a:rPr lang="es-ES" sz="1800" b="0" i="0" u="none" strike="noStrike" baseline="0">
                <a:latin typeface="LiberationMono"/>
              </a:rPr>
              <a:t>[me@linuxbox ~]$ </a:t>
            </a:r>
            <a:r>
              <a:rPr lang="es-ES" sz="1800" b="1" i="0" u="none" strike="noStrike" baseline="0">
                <a:latin typeface="LiberationMono-Bold"/>
              </a:rPr>
              <a:t>for i in </a:t>
            </a:r>
            <a:r>
              <a:rPr lang="es-ES" sz="1800" b="1" i="0" u="none" strike="noStrike" baseline="0">
                <a:solidFill>
                  <a:srgbClr val="ED03DC"/>
                </a:solidFill>
                <a:highlight>
                  <a:srgbClr val="FFFF00"/>
                </a:highlight>
                <a:latin typeface="LiberationMono-Bold"/>
              </a:rPr>
              <a:t>"</a:t>
            </a:r>
            <a:r>
              <a:rPr lang="es-ES" sz="1800" b="1" i="0" u="none" strike="noStrike" baseline="0">
                <a:latin typeface="LiberationMono-Bold"/>
              </a:rPr>
              <a:t>${animals[</a:t>
            </a:r>
            <a:r>
              <a:rPr lang="es-ES" sz="1800" b="1" i="0" u="none" strike="noStrike" baseline="0">
                <a:solidFill>
                  <a:srgbClr val="FF0000"/>
                </a:solidFill>
                <a:latin typeface="LiberationMono-Bold"/>
              </a:rPr>
              <a:t>@</a:t>
            </a:r>
            <a:r>
              <a:rPr lang="es-ES" sz="1800" b="1" i="0" u="none" strike="noStrike" baseline="0">
                <a:latin typeface="LiberationMono-Bold"/>
              </a:rPr>
              <a:t>]}</a:t>
            </a:r>
            <a:r>
              <a:rPr lang="es-ES" sz="1800" b="1" i="0" u="none" strike="noStrike" baseline="0">
                <a:solidFill>
                  <a:srgbClr val="ED03DC"/>
                </a:solidFill>
                <a:highlight>
                  <a:srgbClr val="FFFF00"/>
                </a:highlight>
                <a:latin typeface="LiberationMono-Bold"/>
              </a:rPr>
              <a:t>"</a:t>
            </a:r>
            <a:r>
              <a:rPr lang="es-ES" sz="1800" b="1" i="0" u="none" strike="noStrike" baseline="0">
                <a:latin typeface="LiberationMono-Bold"/>
              </a:rPr>
              <a:t>; do echo $i; done</a:t>
            </a:r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E4337A9-9BA5-20C1-1CDB-6F035EEE8847}"/>
              </a:ext>
            </a:extLst>
          </p:cNvPr>
          <p:cNvSpPr txBox="1"/>
          <p:nvPr/>
        </p:nvSpPr>
        <p:spPr>
          <a:xfrm>
            <a:off x="578443" y="456964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>
                <a:solidFill>
                  <a:srgbClr val="FF0000"/>
                </a:solidFill>
                <a:latin typeface="LiberationSans"/>
              </a:rPr>
              <a:t>Outputting the Entire Contents of an Array</a:t>
            </a:r>
            <a:endParaRPr lang="es-ES" sz="2000" b="1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55AD25A-F8DA-4D6D-4D73-FD50922727C0}"/>
              </a:ext>
            </a:extLst>
          </p:cNvPr>
          <p:cNvSpPr txBox="1"/>
          <p:nvPr/>
        </p:nvSpPr>
        <p:spPr>
          <a:xfrm>
            <a:off x="596781" y="2863737"/>
            <a:ext cx="6096000" cy="646331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latin typeface="LiberationMono"/>
              </a:rPr>
              <a:t>[me@linuxbox ~]$ </a:t>
            </a:r>
            <a:r>
              <a:rPr lang="en-US" sz="1800" b="1" i="0" u="none" strike="noStrike" baseline="0">
                <a:latin typeface="LiberationMono-Bold"/>
              </a:rPr>
              <a:t>animals=( cow dog cat tiger elephant )</a:t>
            </a:r>
          </a:p>
          <a:p>
            <a:r>
              <a:rPr lang="en-US" sz="1800" b="0" i="0" u="none" strike="noStrike" baseline="0">
                <a:latin typeface="LiberationMono"/>
              </a:rPr>
              <a:t>[me@linuxbox ~]$</a:t>
            </a:r>
            <a:r>
              <a:rPr lang="en-US" b="1">
                <a:latin typeface="LiberationMono-Bold"/>
              </a:rPr>
              <a:t> </a:t>
            </a:r>
            <a:r>
              <a:rPr lang="es-ES" sz="1800" b="1" i="0" u="none" strike="noStrike" baseline="0">
                <a:latin typeface="LiberationMono-Bold"/>
              </a:rPr>
              <a:t>echo ${animals</a:t>
            </a:r>
            <a:r>
              <a:rPr lang="es-ES" sz="1800" b="1" i="0" u="none" strike="noStrike" baseline="0">
                <a:solidFill>
                  <a:srgbClr val="FF0000"/>
                </a:solidFill>
                <a:latin typeface="LiberationMono-Bold"/>
              </a:rPr>
              <a:t>[1]</a:t>
            </a:r>
            <a:r>
              <a:rPr lang="es-ES" sz="1800" b="1" i="0" u="none" strike="noStrike" baseline="0">
                <a:latin typeface="LiberationMono-Bold"/>
              </a:rPr>
              <a:t>}</a:t>
            </a:r>
            <a:endParaRPr lang="en-US" sz="1800" b="1" i="0" u="none" strike="noStrike" baseline="0">
              <a:latin typeface="LiberationMono-Bold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87B9A15-A89A-D1D3-3596-59914F0F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28567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5A2B3D4-AD0B-2CE7-AF4D-714D0C6765D6}"/>
              </a:ext>
            </a:extLst>
          </p:cNvPr>
          <p:cNvSpPr txBox="1"/>
          <p:nvPr/>
        </p:nvSpPr>
        <p:spPr>
          <a:xfrm>
            <a:off x="609600" y="3487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>
                <a:latin typeface="LiberationSans"/>
              </a:rPr>
              <a:t>Determining the Number of Array Elements (</a:t>
            </a:r>
            <a:r>
              <a:rPr lang="en-US" sz="24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Sans"/>
              </a:rPr>
              <a:t>#</a:t>
            </a:r>
            <a:r>
              <a:rPr lang="en-US" sz="2400" b="1" i="0" u="none" strike="noStrike" baseline="0">
                <a:latin typeface="LiberationSans"/>
              </a:rPr>
              <a:t>)</a:t>
            </a:r>
            <a:endParaRPr lang="es-ES" sz="2400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E8FCD3-DE86-AC80-D91C-13C3817D6414}"/>
              </a:ext>
            </a:extLst>
          </p:cNvPr>
          <p:cNvSpPr txBox="1"/>
          <p:nvPr/>
        </p:nvSpPr>
        <p:spPr>
          <a:xfrm>
            <a:off x="952500" y="1050836"/>
            <a:ext cx="9207500" cy="1169551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>
                <a:latin typeface="LiberationMono"/>
              </a:rPr>
              <a:t>[me@linuxbox ~]$ </a:t>
            </a:r>
            <a:r>
              <a:rPr lang="en-US" sz="2000" b="1" i="0" u="none" strike="noStrike" baseline="0">
                <a:latin typeface="LiberationMono-Bold"/>
              </a:rPr>
              <a:t>a[100]=foo		</a:t>
            </a:r>
            <a:r>
              <a:rPr lang="en-US" sz="2000" i="0" u="none" strike="noStrike" baseline="0">
                <a:solidFill>
                  <a:srgbClr val="FF0000"/>
                </a:solidFill>
                <a:latin typeface="LiberationMono-Bold"/>
              </a:rPr>
              <a:t># set the value foo for element 100</a:t>
            </a:r>
          </a:p>
          <a:p>
            <a:pPr algn="l"/>
            <a:endParaRPr lang="en-US" sz="500" b="1" i="0" u="none" strike="noStrike" baseline="0">
              <a:latin typeface="LiberationMono-Bold"/>
            </a:endParaRPr>
          </a:p>
          <a:p>
            <a:pPr algn="l"/>
            <a:r>
              <a:rPr lang="en-US" sz="2000" b="0" i="0" u="none" strike="noStrike" baseline="0">
                <a:latin typeface="LiberationMono"/>
              </a:rPr>
              <a:t>[me@linuxbox ~]$ </a:t>
            </a:r>
            <a:r>
              <a:rPr lang="en-US" sz="2000" b="1" i="0" u="none" strike="noStrike" baseline="0">
                <a:latin typeface="LiberationMono-Bold"/>
              </a:rPr>
              <a:t>echo ${</a:t>
            </a:r>
            <a:r>
              <a:rPr lang="en-US" sz="20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Mono-Bold"/>
              </a:rPr>
              <a:t>#</a:t>
            </a:r>
            <a:r>
              <a:rPr lang="en-US" sz="2000" b="1" i="0" u="none" strike="noStrike" baseline="0">
                <a:latin typeface="LiberationMono-Bold"/>
              </a:rPr>
              <a:t>a[@]} 		</a:t>
            </a:r>
            <a:r>
              <a:rPr lang="en-US" sz="2000" i="0" u="none" strike="noStrike" baseline="0">
                <a:solidFill>
                  <a:srgbClr val="FF0000"/>
                </a:solidFill>
                <a:latin typeface="LiberationMono-Bold"/>
              </a:rPr>
              <a:t># number of array (non-empty) elements</a:t>
            </a:r>
          </a:p>
          <a:p>
            <a:pPr algn="l"/>
            <a:endParaRPr lang="es-ES" sz="500" b="0" i="0" u="none" strike="noStrike" baseline="0">
              <a:latin typeface="LiberationMono"/>
            </a:endParaRPr>
          </a:p>
          <a:p>
            <a:pPr algn="l"/>
            <a:r>
              <a:rPr lang="en-US" sz="2000" b="0" i="0" u="none" strike="noStrike" baseline="0">
                <a:latin typeface="LiberationMono"/>
              </a:rPr>
              <a:t>[me@linuxbox ~]$ </a:t>
            </a:r>
            <a:r>
              <a:rPr lang="en-US" sz="2000" b="1" i="0" u="none" strike="noStrike" baseline="0">
                <a:latin typeface="LiberationMono-Bold"/>
              </a:rPr>
              <a:t>echo ${#a[100]} 	</a:t>
            </a:r>
            <a:r>
              <a:rPr lang="en-US" sz="2000" i="0" u="none" strike="noStrike" baseline="0">
                <a:solidFill>
                  <a:srgbClr val="FF0000"/>
                </a:solidFill>
                <a:latin typeface="LiberationMono-Bold"/>
              </a:rPr>
              <a:t># length of element 100</a:t>
            </a:r>
            <a:endParaRPr lang="es-ES" sz="200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C3AFEE-4ABA-9811-90B0-CA89DC64F24E}"/>
              </a:ext>
            </a:extLst>
          </p:cNvPr>
          <p:cNvSpPr txBox="1"/>
          <p:nvPr/>
        </p:nvSpPr>
        <p:spPr>
          <a:xfrm>
            <a:off x="609600" y="25370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>
                <a:latin typeface="LiberationSans"/>
              </a:rPr>
              <a:t>Finding the Subscripts Used by an Array (</a:t>
            </a:r>
            <a:r>
              <a:rPr lang="en-US" sz="24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Sans"/>
              </a:rPr>
              <a:t>!</a:t>
            </a:r>
            <a:r>
              <a:rPr lang="en-US" sz="2400" b="1" i="0" u="none" strike="noStrike" baseline="0">
                <a:latin typeface="LiberationSans"/>
              </a:rPr>
              <a:t>)</a:t>
            </a:r>
            <a:endParaRPr lang="es-ES" sz="2400" b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7B0CA1D-2A00-F611-9126-BEE8683AD04A}"/>
              </a:ext>
            </a:extLst>
          </p:cNvPr>
          <p:cNvSpPr txBox="1"/>
          <p:nvPr/>
        </p:nvSpPr>
        <p:spPr>
          <a:xfrm>
            <a:off x="952500" y="3201889"/>
            <a:ext cx="9207500" cy="784830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n-US" sz="2000" b="0" i="0" u="none" strike="noStrike" baseline="0">
                <a:latin typeface="LiberationMono"/>
              </a:rPr>
              <a:t>[me@linuxbox ~]$ </a:t>
            </a:r>
            <a:r>
              <a:rPr lang="en-US" sz="2000" b="1" i="0" u="none" strike="noStrike" baseline="0">
                <a:latin typeface="LiberationMono-Bold"/>
              </a:rPr>
              <a:t>foo=([2]=a [4]=b [6]=c)</a:t>
            </a:r>
          </a:p>
          <a:p>
            <a:endParaRPr lang="en-US" sz="500" b="1" i="0" u="none" strike="noStrike" baseline="0">
              <a:latin typeface="LiberationMono-Bold"/>
            </a:endParaRPr>
          </a:p>
          <a:p>
            <a:r>
              <a:rPr lang="en-U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for i in "${</a:t>
            </a:r>
            <a:r>
              <a:rPr lang="es-ES" sz="20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Mono-Bold"/>
              </a:rPr>
              <a:t>!</a:t>
            </a:r>
            <a:r>
              <a:rPr lang="es-ES" sz="2000" b="1" i="0" u="none" strike="noStrike" baseline="0">
                <a:latin typeface="LiberationMono-Bold"/>
              </a:rPr>
              <a:t>foo[@]}"; do echo $i; done</a:t>
            </a:r>
            <a:endParaRPr lang="es-ES" sz="20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F9EFCF-516A-6216-DE19-F84E612AB482}"/>
              </a:ext>
            </a:extLst>
          </p:cNvPr>
          <p:cNvSpPr txBox="1"/>
          <p:nvPr/>
        </p:nvSpPr>
        <p:spPr>
          <a:xfrm>
            <a:off x="609600" y="439288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>
                <a:latin typeface="LiberationSans"/>
              </a:rPr>
              <a:t>Adding Elements to the End of an Array (</a:t>
            </a:r>
            <a:r>
              <a:rPr lang="en-US" sz="24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Sans"/>
              </a:rPr>
              <a:t>+=</a:t>
            </a:r>
            <a:r>
              <a:rPr lang="en-US" sz="2400" b="1" i="0" u="none" strike="noStrike" baseline="0">
                <a:latin typeface="LiberationSans"/>
              </a:rPr>
              <a:t>)</a:t>
            </a:r>
            <a:endParaRPr lang="es-ES" sz="2400" b="1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FCDAC0A-688E-E888-B9DE-12AAF101F815}"/>
              </a:ext>
            </a:extLst>
          </p:cNvPr>
          <p:cNvSpPr txBox="1"/>
          <p:nvPr/>
        </p:nvSpPr>
        <p:spPr>
          <a:xfrm>
            <a:off x="939800" y="4971703"/>
            <a:ext cx="6096000" cy="1323439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>
                <a:latin typeface="LiberationMono"/>
              </a:rPr>
              <a:t>[me@linuxbox ~]$ </a:t>
            </a:r>
            <a:r>
              <a:rPr lang="en-US" sz="2000" b="1" i="0" u="none" strike="noStrike" baseline="0">
                <a:latin typeface="LiberationMono-Bold"/>
              </a:rPr>
              <a:t>foo=(a b c)</a:t>
            </a:r>
          </a:p>
          <a:p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echo ${foo[@]}</a:t>
            </a:r>
            <a:endParaRPr lang="en-US" sz="2000" b="1" i="0" u="none" strike="noStrike" baseline="0">
              <a:latin typeface="LiberationMono-Bold"/>
            </a:endParaRPr>
          </a:p>
          <a:p>
            <a:pPr algn="l"/>
            <a:r>
              <a:rPr lang="en-U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foo</a:t>
            </a:r>
            <a:r>
              <a:rPr lang="es-ES" sz="20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Mono-Bold"/>
              </a:rPr>
              <a:t>+=</a:t>
            </a:r>
            <a:r>
              <a:rPr lang="es-ES" sz="2000" b="1" i="0" u="none" strike="noStrike" baseline="0">
                <a:latin typeface="LiberationMono-Bold"/>
              </a:rPr>
              <a:t>(d e f)</a:t>
            </a:r>
          </a:p>
          <a:p>
            <a:pPr algn="l"/>
            <a:r>
              <a:rPr lang="es-ES" sz="2000" b="0" i="0" u="none" strike="noStrike" baseline="0">
                <a:latin typeface="LiberationMono"/>
              </a:rPr>
              <a:t>[me@linuxbox ~]$ </a:t>
            </a:r>
            <a:r>
              <a:rPr lang="es-ES" sz="2000" b="1" i="0" u="none" strike="noStrike" baseline="0">
                <a:latin typeface="LiberationMono-Bold"/>
              </a:rPr>
              <a:t>echo ${foo[@]}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71D113B-ED99-D983-EC13-25610FDF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49757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79D03DE-932F-C03E-F0F7-2382DDFE12BF}"/>
              </a:ext>
            </a:extLst>
          </p:cNvPr>
          <p:cNvSpPr txBox="1"/>
          <p:nvPr/>
        </p:nvSpPr>
        <p:spPr>
          <a:xfrm>
            <a:off x="558800" y="6789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0" i="0" u="none" strike="noStrike" baseline="0">
                <a:latin typeface="LiberationSans"/>
              </a:rPr>
              <a:t>Sorting an Array</a:t>
            </a:r>
            <a:endParaRPr lang="es-ES" sz="32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67F87B-B91E-C7F5-053C-110CCEEDDC39}"/>
              </a:ext>
            </a:extLst>
          </p:cNvPr>
          <p:cNvSpPr txBox="1"/>
          <p:nvPr/>
        </p:nvSpPr>
        <p:spPr>
          <a:xfrm>
            <a:off x="698500" y="1456035"/>
            <a:ext cx="1038860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400" b="1" u="sng">
                <a:latin typeface="LiberationSerif"/>
              </a:rPr>
              <a:t>Exercise</a:t>
            </a:r>
            <a:r>
              <a:rPr lang="en-US" sz="2400">
                <a:latin typeface="LiberationSerif"/>
              </a:rPr>
              <a:t>: I</a:t>
            </a:r>
            <a:r>
              <a:rPr lang="en-US" sz="2400" b="0" i="0" u="none" strike="noStrike" baseline="0">
                <a:latin typeface="LiberationSerif"/>
              </a:rPr>
              <a:t>t is often necessary to sort the values in a set of data. The shell has no direct way of doing this, but it's not hard to do with a little coding. Let's program a script that given an array of data, sorts it out. </a:t>
            </a:r>
            <a:r>
              <a:rPr lang="en-US" sz="2400" b="0" i="1" u="sng" strike="noStrike" baseline="0">
                <a:solidFill>
                  <a:srgbClr val="FFC000"/>
                </a:solidFill>
                <a:latin typeface="LiberationSerif"/>
              </a:rPr>
              <a:t>Tip</a:t>
            </a:r>
            <a:r>
              <a:rPr lang="en-US" sz="2400" b="0" i="0" u="none" strike="noStrike" baseline="0">
                <a:solidFill>
                  <a:srgbClr val="FFC000"/>
                </a:solidFill>
                <a:latin typeface="LiberationSerif"/>
              </a:rPr>
              <a:t>: you may want to use a </a:t>
            </a:r>
            <a:r>
              <a:rPr lang="en-US" sz="2400" b="0" i="1" u="none" strike="noStrike" baseline="0">
                <a:solidFill>
                  <a:srgbClr val="ED03DC"/>
                </a:solidFill>
                <a:latin typeface="LiberationSerif"/>
              </a:rPr>
              <a:t>for</a:t>
            </a:r>
            <a:r>
              <a:rPr lang="en-US" sz="2400" b="0" i="0" u="none" strike="noStrike" baseline="0">
                <a:solidFill>
                  <a:srgbClr val="FFC000"/>
                </a:solidFill>
                <a:latin typeface="LiberationSerif"/>
              </a:rPr>
              <a:t> loop.</a:t>
            </a:r>
            <a:endParaRPr lang="es-ES" sz="2400">
              <a:solidFill>
                <a:srgbClr val="FFC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10952A-F0B9-F133-25AA-362060C3116C}"/>
              </a:ext>
            </a:extLst>
          </p:cNvPr>
          <p:cNvSpPr txBox="1"/>
          <p:nvPr/>
        </p:nvSpPr>
        <p:spPr>
          <a:xfrm>
            <a:off x="558800" y="35554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0" i="0" u="none" strike="noStrike" baseline="0">
                <a:latin typeface="LiberationSans"/>
              </a:rPr>
              <a:t>Deleting an Array</a:t>
            </a:r>
            <a:endParaRPr lang="es-ES" sz="32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8E845F-A395-5BCF-B1B5-CB1D202D1809}"/>
              </a:ext>
            </a:extLst>
          </p:cNvPr>
          <p:cNvSpPr txBox="1"/>
          <p:nvPr/>
        </p:nvSpPr>
        <p:spPr>
          <a:xfrm>
            <a:off x="901700" y="4327029"/>
            <a:ext cx="6096000" cy="1015663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pt-BR" sz="2000" b="0" i="0" u="none" strike="noStrike" baseline="0">
                <a:latin typeface="LiberationMono"/>
              </a:rPr>
              <a:t>[me@linuxbox ~]$ </a:t>
            </a:r>
            <a:r>
              <a:rPr lang="pt-BR" sz="2000" b="1" i="0" u="none" strike="noStrike" baseline="0">
                <a:latin typeface="LiberationMono-Bold"/>
              </a:rPr>
              <a:t>foo=(a b c d e f)</a:t>
            </a:r>
          </a:p>
          <a:p>
            <a:r>
              <a:rPr lang="en-US" sz="2000"/>
              <a:t>[me@linuxbox ~]$ </a:t>
            </a:r>
            <a:r>
              <a:rPr lang="en-US" sz="2000" b="1">
                <a:solidFill>
                  <a:srgbClr val="FF0000"/>
                </a:solidFill>
              </a:rPr>
              <a:t>unset</a:t>
            </a:r>
            <a:r>
              <a:rPr lang="en-US" sz="2000" b="1"/>
              <a:t> foo[2]</a:t>
            </a:r>
          </a:p>
          <a:p>
            <a:r>
              <a:rPr lang="es-ES" sz="2000"/>
              <a:t>[me@linuxbox ~]$ </a:t>
            </a:r>
            <a:r>
              <a:rPr lang="es-ES" sz="2000" b="1">
                <a:solidFill>
                  <a:srgbClr val="FF0000"/>
                </a:solidFill>
              </a:rPr>
              <a:t>unset</a:t>
            </a:r>
            <a:r>
              <a:rPr lang="es-ES" sz="2000" b="1"/>
              <a:t> foo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612F040-52E5-74FB-9213-FEC20546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06834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F8E06C2-5489-17F2-C750-BAAEEBABDFE9}"/>
              </a:ext>
            </a:extLst>
          </p:cNvPr>
          <p:cNvSpPr txBox="1"/>
          <p:nvPr/>
        </p:nvSpPr>
        <p:spPr>
          <a:xfrm>
            <a:off x="522214" y="293507"/>
            <a:ext cx="7640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u="none" strike="noStrike" baseline="0">
                <a:latin typeface="LiberationSans-BoldItalic"/>
              </a:rPr>
              <a:t>Compiling Programs </a:t>
            </a:r>
            <a:r>
              <a:rPr lang="es-ES" sz="3200" b="1" i="1" u="none" strike="noStrike" baseline="0">
                <a:solidFill>
                  <a:srgbClr val="FF0000"/>
                </a:solidFill>
                <a:latin typeface="LiberationSans-BoldItalic"/>
              </a:rPr>
              <a:t>(A </a:t>
            </a:r>
            <a:r>
              <a:rPr lang="es-ES" sz="3200" b="1" i="1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Sans-BoldItalic"/>
              </a:rPr>
              <a:t>brief</a:t>
            </a:r>
            <a:r>
              <a:rPr lang="es-ES" sz="3200" b="1" i="1" u="none" strike="noStrike" baseline="0">
                <a:solidFill>
                  <a:srgbClr val="FF0000"/>
                </a:solidFill>
                <a:latin typeface="LiberationSans-BoldItalic"/>
              </a:rPr>
              <a:t> introduction)</a:t>
            </a:r>
            <a:endParaRPr lang="es-ES" sz="320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B8E386A-9A91-0A0C-10F5-BF2174824A64}"/>
              </a:ext>
            </a:extLst>
          </p:cNvPr>
          <p:cNvSpPr txBox="1"/>
          <p:nvPr/>
        </p:nvSpPr>
        <p:spPr>
          <a:xfrm>
            <a:off x="635000" y="1124384"/>
            <a:ext cx="672722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Most of the packages come in a </a:t>
            </a:r>
            <a:r>
              <a:rPr lang="es-ES" sz="2400" b="1">
                <a:solidFill>
                  <a:srgbClr val="ED03DC"/>
                </a:solidFill>
              </a:rPr>
              <a:t>compressed</a:t>
            </a:r>
            <a:r>
              <a:rPr lang="es-ES" sz="2400"/>
              <a:t> format:</a:t>
            </a:r>
          </a:p>
          <a:p>
            <a:endParaRPr lang="es-ES" sz="600"/>
          </a:p>
          <a:p>
            <a:r>
              <a:rPr lang="es-ES" sz="2400" b="1">
                <a:solidFill>
                  <a:srgbClr val="4500F0"/>
                </a:solidFill>
              </a:rPr>
              <a:t>	tar</a:t>
            </a:r>
            <a:r>
              <a:rPr lang="es-ES" sz="2400"/>
              <a:t> -xf package.tar.gz</a:t>
            </a:r>
          </a:p>
          <a:p>
            <a:r>
              <a:rPr lang="es-ES" sz="2400" b="1">
                <a:solidFill>
                  <a:srgbClr val="4500F0"/>
                </a:solidFill>
              </a:rPr>
              <a:t>	unzip</a:t>
            </a:r>
            <a:r>
              <a:rPr lang="es-ES" sz="2400"/>
              <a:t> package.zip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8C9BE5B-0A2E-5DDD-32BB-1CD9F371A3F0}"/>
              </a:ext>
            </a:extLst>
          </p:cNvPr>
          <p:cNvSpPr txBox="1"/>
          <p:nvPr/>
        </p:nvSpPr>
        <p:spPr>
          <a:xfrm>
            <a:off x="635000" y="2660052"/>
            <a:ext cx="967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Hopefully, there is a </a:t>
            </a:r>
            <a:r>
              <a:rPr lang="es-ES" sz="2400" b="1">
                <a:solidFill>
                  <a:srgbClr val="ED03DC"/>
                </a:solidFill>
              </a:rPr>
              <a:t>README</a:t>
            </a:r>
            <a:r>
              <a:rPr lang="es-ES" sz="2400"/>
              <a:t> or a How-to-install file to follow.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E9650-233A-1B83-3EDC-DDB1415A2189}"/>
              </a:ext>
            </a:extLst>
          </p:cNvPr>
          <p:cNvSpPr txBox="1"/>
          <p:nvPr/>
        </p:nvSpPr>
        <p:spPr>
          <a:xfrm>
            <a:off x="635000" y="3340100"/>
            <a:ext cx="107442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Sometime you will find a </a:t>
            </a:r>
            <a:r>
              <a:rPr lang="es-ES" sz="2400" b="1"/>
              <a:t>Makefile</a:t>
            </a:r>
            <a:r>
              <a:rPr lang="es-ES" sz="2400"/>
              <a:t> file that you can adapt to your particular compilation tools (compilers, libraries, etc).</a:t>
            </a:r>
          </a:p>
          <a:p>
            <a:endParaRPr lang="es-ES"/>
          </a:p>
          <a:p>
            <a:r>
              <a:rPr lang="es-ES" sz="2400"/>
              <a:t>Normally, we configure the makefile by:</a:t>
            </a:r>
          </a:p>
          <a:p>
            <a:endParaRPr lang="es-ES" sz="500"/>
          </a:p>
          <a:p>
            <a:r>
              <a:rPr lang="es-ES" sz="2000" b="1"/>
              <a:t>./configure</a:t>
            </a:r>
          </a:p>
          <a:p>
            <a:r>
              <a:rPr lang="es-ES" sz="2000" b="1"/>
              <a:t>./configure --prefix=/home/alumno1/software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32FA0B1-DB01-50D8-B818-D5667766C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1EAD81-453C-5FE9-F52C-69C3A2FB80FD}"/>
              </a:ext>
            </a:extLst>
          </p:cNvPr>
          <p:cNvSpPr txBox="1"/>
          <p:nvPr/>
        </p:nvSpPr>
        <p:spPr>
          <a:xfrm>
            <a:off x="6565900" y="3970635"/>
            <a:ext cx="4902200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b="1">
                <a:solidFill>
                  <a:srgbClr val="4500F0"/>
                </a:solidFill>
              </a:rPr>
              <a:t>PATH</a:t>
            </a:r>
            <a:r>
              <a:rPr lang="es-ES" sz="2000"/>
              <a:t>: </a:t>
            </a:r>
            <a:r>
              <a:rPr lang="en-US" sz="2000"/>
              <a:t>where to find a command.</a:t>
            </a:r>
            <a:endParaRPr lang="es-ES" sz="2000"/>
          </a:p>
          <a:p>
            <a:r>
              <a:rPr lang="es-ES" altLang="es-ES" sz="2000" b="1">
                <a:solidFill>
                  <a:srgbClr val="4500F0"/>
                </a:solidFill>
              </a:rPr>
              <a:t>LD_LIBRARY_PATH</a:t>
            </a:r>
            <a:r>
              <a:rPr lang="es-ES" altLang="es-ES" sz="2000"/>
              <a:t>: </a:t>
            </a:r>
            <a:r>
              <a:rPr lang="en-US" sz="2000"/>
              <a:t>is used by a program to search directories containing </a:t>
            </a:r>
            <a:r>
              <a:rPr lang="en-US" sz="2000" i="1"/>
              <a:t>shared</a:t>
            </a:r>
            <a:r>
              <a:rPr lang="en-US" sz="2000"/>
              <a:t> libraries.</a:t>
            </a:r>
            <a:endParaRPr lang="es-ES" altLang="es-ES" sz="20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05D444-C875-4D6C-DDA1-D333BAA539CF}"/>
              </a:ext>
            </a:extLst>
          </p:cNvPr>
          <p:cNvSpPr txBox="1"/>
          <p:nvPr/>
        </p:nvSpPr>
        <p:spPr>
          <a:xfrm>
            <a:off x="635000" y="5699557"/>
            <a:ext cx="5530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To build the program:</a:t>
            </a:r>
          </a:p>
          <a:p>
            <a:r>
              <a:rPr lang="es-ES" sz="2400" b="1">
                <a:solidFill>
                  <a:srgbClr val="FF0000"/>
                </a:solidFill>
              </a:rPr>
              <a:t>make</a:t>
            </a:r>
            <a:r>
              <a:rPr lang="es-ES" sz="2400"/>
              <a:t> or </a:t>
            </a:r>
            <a:r>
              <a:rPr lang="es-ES" sz="2400" b="1">
                <a:solidFill>
                  <a:srgbClr val="FF0000"/>
                </a:solidFill>
              </a:rPr>
              <a:t>make all</a:t>
            </a:r>
            <a:r>
              <a:rPr lang="es-ES" sz="2400">
                <a:solidFill>
                  <a:srgbClr val="FF0000"/>
                </a:solidFill>
              </a:rPr>
              <a:t> </a:t>
            </a:r>
            <a:r>
              <a:rPr lang="es-ES" sz="2400"/>
              <a:t>or </a:t>
            </a:r>
            <a:r>
              <a:rPr lang="es-ES" sz="2400" b="1">
                <a:solidFill>
                  <a:srgbClr val="FF0000"/>
                </a:solidFill>
              </a:rPr>
              <a:t>make install</a:t>
            </a:r>
            <a:r>
              <a:rPr lang="es-ES" sz="2400">
                <a:solidFill>
                  <a:srgbClr val="FF0000"/>
                </a:solidFill>
              </a:rPr>
              <a:t> </a:t>
            </a:r>
            <a:r>
              <a:rPr lang="es-ES" sz="2400"/>
              <a:t>or </a:t>
            </a:r>
            <a:r>
              <a:rPr lang="es-ES" sz="2400" b="1">
                <a:solidFill>
                  <a:srgbClr val="FF0000"/>
                </a:solidFill>
              </a:rPr>
              <a:t>cmake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2FB60AC-661D-9A67-3189-60C434CD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53580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 con confianza media">
            <a:extLst>
              <a:ext uri="{FF2B5EF4-FFF2-40B4-BE49-F238E27FC236}">
                <a16:creationId xmlns:a16="http://schemas.microsoft.com/office/drawing/2014/main" id="{AAE038D2-B599-40AE-8CE7-A9A812BB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409700"/>
            <a:ext cx="2419350" cy="2419350"/>
          </a:xfrm>
          <a:prstGeom prst="rect">
            <a:avLst/>
          </a:prstGeom>
        </p:spPr>
      </p:pic>
      <p:pic>
        <p:nvPicPr>
          <p:cNvPr id="2050" name="Picture 2" descr="Cloud y Virtualización - Certificaciones - Guías de la BUS at Universidad  de Sevilla">
            <a:extLst>
              <a:ext uri="{FF2B5EF4-FFF2-40B4-BE49-F238E27FC236}">
                <a16:creationId xmlns:a16="http://schemas.microsoft.com/office/drawing/2014/main" id="{8C4D77A8-708A-4E25-960F-E718347E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6" y="4314417"/>
            <a:ext cx="3237654" cy="20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ygwin - Viquipèdia, l'enciclopèdia lliure">
            <a:extLst>
              <a:ext uri="{FF2B5EF4-FFF2-40B4-BE49-F238E27FC236}">
                <a16:creationId xmlns:a16="http://schemas.microsoft.com/office/drawing/2014/main" id="{040EEB0D-B487-41E7-AD37-CE0778DC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757" y="4428717"/>
            <a:ext cx="1944111" cy="19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CA7974-B0E3-468A-8C5A-16E1C5D568B4}"/>
              </a:ext>
            </a:extLst>
          </p:cNvPr>
          <p:cNvSpPr txBox="1"/>
          <p:nvPr/>
        </p:nvSpPr>
        <p:spPr>
          <a:xfrm>
            <a:off x="6343650" y="5067300"/>
            <a:ext cx="1830181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4400"/>
              <a:t>Cygwin</a:t>
            </a:r>
            <a:endParaRPr lang="es-ES" sz="4800"/>
          </a:p>
        </p:txBody>
      </p:sp>
      <p:pic>
        <p:nvPicPr>
          <p:cNvPr id="2054" name="Picture 6" descr="Máquinas virtuales de ciencia de datos | Microsoft Azure">
            <a:extLst>
              <a:ext uri="{FF2B5EF4-FFF2-40B4-BE49-F238E27FC236}">
                <a16:creationId xmlns:a16="http://schemas.microsoft.com/office/drawing/2014/main" id="{A91CF362-DC56-48FE-9A97-80DF9415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12" y="2317170"/>
            <a:ext cx="3237654" cy="17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7029524-1D0A-4A4C-9352-161D932B965D}"/>
              </a:ext>
            </a:extLst>
          </p:cNvPr>
          <p:cNvSpPr txBox="1"/>
          <p:nvPr/>
        </p:nvSpPr>
        <p:spPr>
          <a:xfrm>
            <a:off x="3390900" y="4019550"/>
            <a:ext cx="172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/>
              <a:t>azure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CB73BD-5685-4953-8654-0B739C8D5494}"/>
              </a:ext>
            </a:extLst>
          </p:cNvPr>
          <p:cNvSpPr txBox="1"/>
          <p:nvPr/>
        </p:nvSpPr>
        <p:spPr>
          <a:xfrm>
            <a:off x="897596" y="388915"/>
            <a:ext cx="3674404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4000"/>
              <a:t>Virtual machines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A944ED-0D61-43F3-98D0-9896C721D436}"/>
              </a:ext>
            </a:extLst>
          </p:cNvPr>
          <p:cNvSpPr txBox="1"/>
          <p:nvPr/>
        </p:nvSpPr>
        <p:spPr>
          <a:xfrm>
            <a:off x="5155897" y="388915"/>
            <a:ext cx="6655103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000"/>
              <a:t>Windows subsystem for Linux</a:t>
            </a:r>
          </a:p>
        </p:txBody>
      </p:sp>
      <p:pic>
        <p:nvPicPr>
          <p:cNvPr id="9" name="Imagen 8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7587E263-D177-48DB-8E1E-23CE06E67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02" y="1424950"/>
            <a:ext cx="4085616" cy="229673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FC3E946-32B8-66AE-14C6-E7ED89FD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73403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66ABD52-DD26-E1F8-5467-920C7ED7004A}"/>
              </a:ext>
            </a:extLst>
          </p:cNvPr>
          <p:cNvSpPr txBox="1"/>
          <p:nvPr/>
        </p:nvSpPr>
        <p:spPr>
          <a:xfrm>
            <a:off x="730250" y="440035"/>
            <a:ext cx="10807700" cy="59847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1" u="sng">
                <a:latin typeface="LiberationSerif"/>
              </a:rPr>
              <a:t>Exercise</a:t>
            </a:r>
            <a:r>
              <a:rPr lang="en-US" sz="3200">
                <a:latin typeface="LiberationSerif"/>
              </a:rPr>
              <a:t>: Your first compilation</a:t>
            </a:r>
          </a:p>
          <a:p>
            <a:pPr algn="l"/>
            <a:endParaRPr lang="en-US" sz="2400">
              <a:solidFill>
                <a:srgbClr val="FFC000"/>
              </a:solidFill>
              <a:latin typeface="LiberationSerif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1) Copy the </a:t>
            </a:r>
            <a:r>
              <a:rPr lang="en-US" sz="2000" b="1">
                <a:solidFill>
                  <a:srgbClr val="FFFF00"/>
                </a:solidFill>
                <a:latin typeface="LiberationSerif"/>
              </a:rPr>
              <a:t>tar.gz 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file in /home/alumno1 corresponding to the </a:t>
            </a:r>
            <a:r>
              <a:rPr lang="en-US" sz="2000" b="1">
                <a:solidFill>
                  <a:schemeClr val="bg1"/>
                </a:solidFill>
                <a:latin typeface="LiberationSerif"/>
              </a:rPr>
              <a:t>xtb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software.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2) Create a folder for your software in your home and put there the compressed file.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3) </a:t>
            </a:r>
            <a:r>
              <a:rPr lang="en-US" sz="2000" b="1">
                <a:solidFill>
                  <a:srgbClr val="FFC000"/>
                </a:solidFill>
                <a:latin typeface="LiberationSerif"/>
              </a:rPr>
              <a:t>Uncompress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the file and check the installation </a:t>
            </a:r>
            <a:r>
              <a:rPr lang="en-US" sz="2000" b="1">
                <a:solidFill>
                  <a:srgbClr val="00B0F0"/>
                </a:solidFill>
                <a:latin typeface="LiberationSerif"/>
              </a:rPr>
              <a:t>instructions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4) </a:t>
            </a:r>
            <a:r>
              <a:rPr lang="en-US" sz="2000" b="1">
                <a:solidFill>
                  <a:schemeClr val="bg1"/>
                </a:solidFill>
                <a:latin typeface="LiberationSerif"/>
              </a:rPr>
              <a:t>Follow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the steps to proceed with the compilation and testing.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5) Find the main </a:t>
            </a:r>
            <a:r>
              <a:rPr lang="en-US" sz="2000" b="1">
                <a:solidFill>
                  <a:srgbClr val="92D050"/>
                </a:solidFill>
                <a:latin typeface="LiberationSerif"/>
              </a:rPr>
              <a:t>executable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file and configure the </a:t>
            </a:r>
            <a:r>
              <a:rPr lang="en-US" sz="2000" b="1">
                <a:solidFill>
                  <a:schemeClr val="bg1"/>
                </a:solidFill>
                <a:latin typeface="LiberationSerif"/>
              </a:rPr>
              <a:t>PATH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to recognise the </a:t>
            </a:r>
            <a:r>
              <a:rPr lang="en-US" sz="2000" b="1">
                <a:solidFill>
                  <a:schemeClr val="bg1"/>
                </a:solidFill>
                <a:latin typeface="LiberationSerif"/>
              </a:rPr>
              <a:t>xtb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software elsewhere.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6) Create in your home a directory for testing the software.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7) Create a small input (.xyz format) of a hydrogen molecule with 1 Angstrom interatomic separation.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8) </a:t>
            </a:r>
            <a:r>
              <a:rPr lang="en-US" sz="2000" b="1">
                <a:solidFill>
                  <a:srgbClr val="FF9B9B"/>
                </a:solidFill>
                <a:latin typeface="LiberationSerif"/>
              </a:rPr>
              <a:t>Execute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the software to check it works.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9) Now perform a geometry </a:t>
            </a:r>
            <a:r>
              <a:rPr lang="en-US" sz="2000" b="1">
                <a:solidFill>
                  <a:srgbClr val="5B9BD5"/>
                </a:solidFill>
                <a:latin typeface="LiberationSerif"/>
              </a:rPr>
              <a:t>optimization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by consulting the </a:t>
            </a:r>
            <a:r>
              <a:rPr lang="en-US" sz="2000" b="1">
                <a:solidFill>
                  <a:schemeClr val="bg1"/>
                </a:solidFill>
                <a:latin typeface="LiberationSerif"/>
              </a:rPr>
              <a:t>xtb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manual.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10) Setup an </a:t>
            </a:r>
            <a:r>
              <a:rPr lang="en-US" sz="2000" b="1">
                <a:solidFill>
                  <a:srgbClr val="FF66FF"/>
                </a:solidFill>
                <a:latin typeface="LiberationSerif"/>
              </a:rPr>
              <a:t>alias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for accessing the </a:t>
            </a:r>
            <a:r>
              <a:rPr lang="en-US" sz="2000" b="1">
                <a:solidFill>
                  <a:srgbClr val="FFC000"/>
                </a:solidFill>
                <a:latin typeface="LiberationSerif"/>
              </a:rPr>
              <a:t>molden</a:t>
            </a:r>
            <a:r>
              <a:rPr lang="en-US" sz="2000">
                <a:solidFill>
                  <a:schemeClr val="bg1"/>
                </a:solidFill>
                <a:latin typeface="LiberationSerif"/>
              </a:rPr>
              <a:t> software to visualize the optimization steps.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LiberationSerif"/>
              </a:rPr>
              <a:t>11) Practise with a bigger boy: input file in /home/alumno1/bigboy.xyz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AE00DB6-3D93-243F-8751-EBED6E9B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117775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F8E06C2-5489-17F2-C750-BAAEEBABDFE9}"/>
              </a:ext>
            </a:extLst>
          </p:cNvPr>
          <p:cNvSpPr txBox="1"/>
          <p:nvPr/>
        </p:nvSpPr>
        <p:spPr>
          <a:xfrm>
            <a:off x="522215" y="293507"/>
            <a:ext cx="60946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i="1" u="none" strike="noStrike" baseline="0">
                <a:latin typeface="LiberationSans-BoldItalic"/>
              </a:rPr>
              <a:t>The Queuing System</a:t>
            </a:r>
            <a:endParaRPr lang="es-ES" sz="4400"/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18DF77B0-7C0B-9BF0-F38E-AA97AC764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818115"/>
            <a:ext cx="7776186" cy="3827344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1BC57E5A-C505-0AE7-27F1-F194F487E4C8}"/>
              </a:ext>
            </a:extLst>
          </p:cNvPr>
          <p:cNvSpPr/>
          <p:nvPr/>
        </p:nvSpPr>
        <p:spPr>
          <a:xfrm>
            <a:off x="8928100" y="1473200"/>
            <a:ext cx="469900" cy="4438959"/>
          </a:xfrm>
          <a:prstGeom prst="rightBrace">
            <a:avLst>
              <a:gd name="adj1" fmla="val 355312"/>
              <a:gd name="adj2" fmla="val 50000"/>
            </a:avLst>
          </a:prstGeom>
          <a:ln w="476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344702-E1BA-CDD5-E890-54315004E150}"/>
              </a:ext>
            </a:extLst>
          </p:cNvPr>
          <p:cNvSpPr txBox="1"/>
          <p:nvPr/>
        </p:nvSpPr>
        <p:spPr>
          <a:xfrm>
            <a:off x="9613900" y="3086100"/>
            <a:ext cx="1745927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/>
              <a:t>Local scratches</a:t>
            </a:r>
          </a:p>
          <a:p>
            <a:endParaRPr lang="es-ES" sz="400"/>
          </a:p>
          <a:p>
            <a:pPr algn="ctr"/>
            <a:r>
              <a:rPr lang="es-ES" sz="2000"/>
              <a:t>or </a:t>
            </a:r>
          </a:p>
          <a:p>
            <a:endParaRPr lang="es-ES" sz="400"/>
          </a:p>
          <a:p>
            <a:r>
              <a:rPr lang="es-ES" sz="2000"/>
              <a:t>Shared scratch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B4FA94-5EF5-3B76-1411-A5AE3BD583BE}"/>
              </a:ext>
            </a:extLst>
          </p:cNvPr>
          <p:cNvSpPr txBox="1"/>
          <p:nvPr/>
        </p:nvSpPr>
        <p:spPr>
          <a:xfrm>
            <a:off x="9791700" y="4673600"/>
            <a:ext cx="1434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/>
              <a:t>/scr/</a:t>
            </a:r>
          </a:p>
          <a:p>
            <a:pPr algn="ctr"/>
            <a:r>
              <a:rPr lang="es-ES" sz="2000" b="1">
                <a:solidFill>
                  <a:srgbClr val="FF0000"/>
                </a:solidFill>
              </a:rPr>
              <a:t>(in cpuserv)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646557-5B70-ED4B-FB4E-869A94B0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888826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BEE93E-62E3-9C6E-6B83-754DCF184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6" y="2300072"/>
            <a:ext cx="9654156" cy="36604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CC27F37-272F-C556-1CB3-548E9E325DF9}"/>
              </a:ext>
            </a:extLst>
          </p:cNvPr>
          <p:cNvSpPr txBox="1"/>
          <p:nvPr/>
        </p:nvSpPr>
        <p:spPr>
          <a:xfrm>
            <a:off x="603765" y="413951"/>
            <a:ext cx="5200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>
                <a:solidFill>
                  <a:srgbClr val="FF0000"/>
                </a:solidFill>
              </a:rPr>
              <a:t>Job scheduler types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87753C-E144-A839-B1A0-001AB3A23A00}"/>
              </a:ext>
            </a:extLst>
          </p:cNvPr>
          <p:cNvSpPr txBox="1"/>
          <p:nvPr/>
        </p:nvSpPr>
        <p:spPr>
          <a:xfrm>
            <a:off x="564968" y="1726139"/>
            <a:ext cx="3869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u="none" strike="noStrike" baseline="0">
                <a:latin typeface="LiberationSerifBold"/>
              </a:rPr>
              <a:t>Portable Batch System (PBS)</a:t>
            </a:r>
            <a:endParaRPr lang="es-ES" sz="2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201CA6-2B6C-FA1F-51D9-16B7BEEBB08D}"/>
              </a:ext>
            </a:extLst>
          </p:cNvPr>
          <p:cNvSpPr txBox="1"/>
          <p:nvPr/>
        </p:nvSpPr>
        <p:spPr>
          <a:xfrm>
            <a:off x="5650774" y="1778391"/>
            <a:ext cx="61983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/>
              <a:t>Simple Linux Utility for Resource Management (SLURM)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D5151A1-90D4-7110-C819-14F0AD46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9122459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06D7612-ADB7-E90F-C4A0-D076C876B1A7}"/>
              </a:ext>
            </a:extLst>
          </p:cNvPr>
          <p:cNvSpPr txBox="1"/>
          <p:nvPr/>
        </p:nvSpPr>
        <p:spPr>
          <a:xfrm>
            <a:off x="706846" y="341268"/>
            <a:ext cx="112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/>
              <a:t>Quick tutorial to PBS </a:t>
            </a:r>
            <a:r>
              <a:rPr lang="es-ES" sz="4400">
                <a:solidFill>
                  <a:srgbClr val="ED03DC"/>
                </a:solidFill>
              </a:rPr>
              <a:t>(in the command prompt)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3DB5FF-1CCA-653B-736F-9C47CBE6678F}"/>
              </a:ext>
            </a:extLst>
          </p:cNvPr>
          <p:cNvSpPr txBox="1"/>
          <p:nvPr/>
        </p:nvSpPr>
        <p:spPr>
          <a:xfrm>
            <a:off x="534218" y="1546707"/>
            <a:ext cx="113339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Serif"/>
              </a:rPr>
              <a:t>qsub</a:t>
            </a:r>
            <a:r>
              <a:rPr lang="es-ES" sz="2800" b="1" i="0" u="none" strike="noStrike" baseline="0">
                <a:solidFill>
                  <a:srgbClr val="FF0000"/>
                </a:solidFill>
                <a:latin typeface="LiberationSerif"/>
              </a:rPr>
              <a:t> </a:t>
            </a:r>
            <a:r>
              <a:rPr lang="es-ES" sz="2800" i="1" u="none" strike="noStrike" baseline="0">
                <a:solidFill>
                  <a:srgbClr val="FF0000"/>
                </a:solidFill>
                <a:latin typeface="LiberationSerif"/>
              </a:rPr>
              <a:t>launcher_name</a:t>
            </a:r>
            <a:r>
              <a:rPr lang="es-ES" sz="2800" b="0" i="0" u="none" strike="noStrike" baseline="0">
                <a:latin typeface="LiberationSerif"/>
              </a:rPr>
              <a:t>: Submit a job</a:t>
            </a:r>
          </a:p>
          <a:p>
            <a:r>
              <a:rPr lang="es-ES" sz="2800" b="1">
                <a:solidFill>
                  <a:srgbClr val="FF0000"/>
                </a:solidFill>
                <a:highlight>
                  <a:srgbClr val="FFFF00"/>
                </a:highlight>
                <a:latin typeface="LiberationSerif"/>
              </a:rPr>
              <a:t>q</a:t>
            </a:r>
            <a:r>
              <a:rPr lang="es-ES" sz="28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Serif"/>
              </a:rPr>
              <a:t>del</a:t>
            </a:r>
            <a:r>
              <a:rPr lang="es-ES" sz="2800" b="1" i="0" u="none" strike="noStrike" baseline="0">
                <a:solidFill>
                  <a:srgbClr val="FF0000"/>
                </a:solidFill>
                <a:latin typeface="LiberationSerif"/>
              </a:rPr>
              <a:t> </a:t>
            </a:r>
            <a:r>
              <a:rPr lang="es-ES" sz="2800" i="1" u="none" strike="noStrike" baseline="0">
                <a:solidFill>
                  <a:srgbClr val="FF0000"/>
                </a:solidFill>
                <a:latin typeface="LiberationSerif"/>
              </a:rPr>
              <a:t>jobid</a:t>
            </a:r>
            <a:r>
              <a:rPr lang="es-ES" sz="2800" b="0" i="0" u="none" strike="noStrike" baseline="0">
                <a:latin typeface="LiberationSerif"/>
              </a:rPr>
              <a:t>: Delete a batch job</a:t>
            </a:r>
          </a:p>
          <a:p>
            <a:endParaRPr lang="es-ES" sz="2800">
              <a:latin typeface="LiberationSerif"/>
            </a:endParaRPr>
          </a:p>
          <a:p>
            <a:r>
              <a:rPr lang="en-US" sz="2800" b="1" i="0" u="none" strike="noStrike" baseline="0">
                <a:solidFill>
                  <a:srgbClr val="FF0000"/>
                </a:solidFill>
                <a:highlight>
                  <a:srgbClr val="FFFF00"/>
                </a:highlight>
                <a:latin typeface="LiberationSerif"/>
              </a:rPr>
              <a:t>qstat</a:t>
            </a:r>
            <a:r>
              <a:rPr lang="en-US" sz="2800" b="0" i="0" u="none" strike="noStrike" baseline="0">
                <a:latin typeface="LiberationSerif"/>
              </a:rPr>
              <a:t>: Show status of batch jobs</a:t>
            </a:r>
          </a:p>
          <a:p>
            <a:r>
              <a:rPr lang="en-US" sz="2800" b="1">
                <a:latin typeface="LiberationSerif"/>
              </a:rPr>
              <a:t>qstat –q</a:t>
            </a:r>
            <a:r>
              <a:rPr lang="en-US" sz="2800">
                <a:latin typeface="LiberationSerif"/>
              </a:rPr>
              <a:t>: List the queues</a:t>
            </a:r>
          </a:p>
          <a:p>
            <a:r>
              <a:rPr lang="en-US" sz="2800" b="1">
                <a:latin typeface="LiberationSerif"/>
              </a:rPr>
              <a:t>qstat –u </a:t>
            </a:r>
            <a:r>
              <a:rPr lang="en-US" sz="2800" i="1">
                <a:latin typeface="LiberationSerif"/>
              </a:rPr>
              <a:t>user</a:t>
            </a:r>
            <a:r>
              <a:rPr lang="en-US" sz="2800">
                <a:latin typeface="LiberationSerif"/>
              </a:rPr>
              <a:t>: List the jobs of a specific user</a:t>
            </a:r>
          </a:p>
          <a:p>
            <a:r>
              <a:rPr kumimoji="0" lang="es-ES" altLang="es-E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iberationSerif"/>
              </a:rPr>
              <a:t>qstat </a:t>
            </a:r>
            <a:r>
              <a:rPr lang="en-US" sz="2800" b="1">
                <a:latin typeface="LiberationSerif"/>
              </a:rPr>
              <a:t>–</a:t>
            </a:r>
            <a:r>
              <a:rPr kumimoji="0" lang="es-ES" altLang="es-E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iberationSerif"/>
              </a:rPr>
              <a:t>f </a:t>
            </a:r>
            <a:r>
              <a:rPr kumimoji="0" lang="es-ES" altLang="es-ES" sz="280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iberationSerif"/>
              </a:rPr>
              <a:t>jobid</a:t>
            </a:r>
            <a:r>
              <a:rPr kumimoji="0" lang="es-ES" altLang="es-E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iberationSerif"/>
              </a:rPr>
              <a:t>: List full information known about jobid </a:t>
            </a:r>
            <a:endParaRPr lang="en-US" sz="2800" b="0" i="0" u="none" strike="noStrike" baseline="0">
              <a:latin typeface="LiberationSerif"/>
            </a:endParaRPr>
          </a:p>
          <a:p>
            <a:endParaRPr lang="en-US" sz="2800">
              <a:latin typeface="LiberationSerif"/>
            </a:endParaRPr>
          </a:p>
          <a:p>
            <a:r>
              <a:rPr lang="en-US" sz="2800" b="1" i="0" u="none" strike="noStrike" baseline="0">
                <a:solidFill>
                  <a:srgbClr val="FF0000"/>
                </a:solidFill>
                <a:latin typeface="LiberationSerif"/>
              </a:rPr>
              <a:t>pbsnodes</a:t>
            </a:r>
            <a:r>
              <a:rPr lang="en-US" sz="2800" b="0" i="0" u="none" strike="noStrike" baseline="0">
                <a:latin typeface="LiberationSerif"/>
              </a:rPr>
              <a:t>: List the status and attributes of all nodes in the cluster.</a:t>
            </a:r>
          </a:p>
          <a:p>
            <a:r>
              <a:rPr lang="en-US" sz="2800" b="1">
                <a:solidFill>
                  <a:srgbClr val="7030A0"/>
                </a:solidFill>
                <a:highlight>
                  <a:srgbClr val="FFFF00"/>
                </a:highlight>
                <a:latin typeface="LiberationSerif"/>
              </a:rPr>
              <a:t>Nodos</a:t>
            </a:r>
            <a:r>
              <a:rPr lang="en-US" sz="2800">
                <a:latin typeface="LiberationSerif"/>
              </a:rPr>
              <a:t>: a particular script in </a:t>
            </a:r>
            <a:r>
              <a:rPr lang="en-US" sz="2800" i="1">
                <a:latin typeface="LiberationSerif"/>
              </a:rPr>
              <a:t>cpuserv.uv.es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48692A-64FE-D896-62E0-02C9CBB3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884604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F4CC60E-67BB-BB20-ECF4-F64A9E156F88}"/>
              </a:ext>
            </a:extLst>
          </p:cNvPr>
          <p:cNvSpPr txBox="1"/>
          <p:nvPr/>
        </p:nvSpPr>
        <p:spPr>
          <a:xfrm>
            <a:off x="1384300" y="1056759"/>
            <a:ext cx="389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0" i="0" u="none" strike="noStrike" baseline="0">
                <a:solidFill>
                  <a:srgbClr val="FF0000"/>
                </a:solidFill>
                <a:latin typeface="LiberationSerif"/>
              </a:rPr>
              <a:t>PBS job attributes</a:t>
            </a:r>
            <a:endParaRPr lang="es-ES" sz="440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786B45-7641-1294-105F-1840E0624C7D}"/>
              </a:ext>
            </a:extLst>
          </p:cNvPr>
          <p:cNvSpPr txBox="1"/>
          <p:nvPr/>
        </p:nvSpPr>
        <p:spPr>
          <a:xfrm>
            <a:off x="490946" y="309518"/>
            <a:ext cx="8416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/>
              <a:t>Quick tutorial to PBS </a:t>
            </a:r>
            <a:r>
              <a:rPr lang="es-ES" sz="4000">
                <a:solidFill>
                  <a:srgbClr val="ED03DC"/>
                </a:solidFill>
              </a:rPr>
              <a:t>(inside the script)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C5EB7E-D056-97E1-2C9C-7C8D6337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05" y="1754380"/>
            <a:ext cx="8794219" cy="49131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7FC082-54F7-90AB-A81A-D6D01AD0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959927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F265A1E-FAFA-0338-1B99-350ADBA89605}"/>
              </a:ext>
            </a:extLst>
          </p:cNvPr>
          <p:cNvSpPr txBox="1"/>
          <p:nvPr/>
        </p:nvSpPr>
        <p:spPr>
          <a:xfrm>
            <a:off x="561974" y="405884"/>
            <a:ext cx="8704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i="0" u="none" strike="noStrike" baseline="0">
                <a:solidFill>
                  <a:srgbClr val="FF0000"/>
                </a:solidFill>
                <a:latin typeface="LiberationSerifBold"/>
              </a:rPr>
              <a:t>PBS Environment Variables</a:t>
            </a:r>
            <a:endParaRPr lang="es-ES" sz="360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2786FD-AB18-EEED-E363-EABB302C3DAD}"/>
              </a:ext>
            </a:extLst>
          </p:cNvPr>
          <p:cNvSpPr txBox="1"/>
          <p:nvPr/>
        </p:nvSpPr>
        <p:spPr>
          <a:xfrm>
            <a:off x="1047749" y="1285245"/>
            <a:ext cx="10467976" cy="5000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i="0" u="none" strike="noStrike" baseline="0">
                <a:solidFill>
                  <a:srgbClr val="4500F0"/>
                </a:solidFill>
                <a:latin typeface="LiberationMono"/>
              </a:rPr>
              <a:t>PBS_JOBID: </a:t>
            </a:r>
            <a:r>
              <a:rPr lang="en-US" b="0" i="0" u="none" strike="noStrike" baseline="0">
                <a:latin typeface="LiberationSerif"/>
              </a:rPr>
              <a:t>the job identifier assigned to the job by the batch system</a:t>
            </a:r>
          </a:p>
          <a:p>
            <a:pPr>
              <a:lnSpc>
                <a:spcPct val="200000"/>
              </a:lnSpc>
            </a:pPr>
            <a:r>
              <a:rPr lang="en-US" b="1" i="0" u="none" strike="noStrike" baseline="0">
                <a:solidFill>
                  <a:srgbClr val="4500F0"/>
                </a:solidFill>
                <a:latin typeface="LiberationMono"/>
              </a:rPr>
              <a:t>PBS_JOBNAME: </a:t>
            </a:r>
            <a:r>
              <a:rPr lang="en-US" b="0" i="0" u="none" strike="noStrike" baseline="0">
                <a:latin typeface="LiberationSerif"/>
              </a:rPr>
              <a:t>the job name supplied by the user</a:t>
            </a:r>
            <a:endParaRPr lang="en-US">
              <a:latin typeface="LiberationSerif"/>
            </a:endParaRPr>
          </a:p>
          <a:p>
            <a:pPr>
              <a:lnSpc>
                <a:spcPct val="200000"/>
              </a:lnSpc>
            </a:pPr>
            <a:r>
              <a:rPr lang="en-US" b="0" i="0" u="none" strike="noStrike" baseline="0">
                <a:solidFill>
                  <a:srgbClr val="4500F0"/>
                </a:solidFill>
                <a:latin typeface="LiberationMono"/>
              </a:rPr>
              <a:t>PBS_QUEUE: </a:t>
            </a:r>
            <a:r>
              <a:rPr lang="en-US" b="0" i="0" u="none" strike="noStrike" baseline="0">
                <a:latin typeface="LiberationSerif"/>
              </a:rPr>
              <a:t>the name of the queue from which the job is executed</a:t>
            </a:r>
          </a:p>
          <a:p>
            <a:pPr algn="l">
              <a:lnSpc>
                <a:spcPct val="200000"/>
              </a:lnSpc>
            </a:pPr>
            <a:r>
              <a:rPr lang="en-US" b="0" i="0" u="none" strike="noStrike" baseline="0">
                <a:solidFill>
                  <a:srgbClr val="4500F0"/>
                </a:solidFill>
                <a:latin typeface="LiberationMono"/>
              </a:rPr>
              <a:t>PBS_O_HOME: </a:t>
            </a:r>
            <a:r>
              <a:rPr lang="en-US" b="0" i="0" u="none" strike="noStrike" baseline="0">
                <a:latin typeface="LiberationSerif"/>
              </a:rPr>
              <a:t>value of the </a:t>
            </a:r>
            <a:r>
              <a:rPr lang="en-US" b="0" i="0" u="none" strike="noStrike" baseline="0">
                <a:latin typeface="LiberationMono"/>
              </a:rPr>
              <a:t>HOME </a:t>
            </a:r>
            <a:r>
              <a:rPr lang="en-US" b="0" i="0" u="none" strike="noStrike" baseline="0">
                <a:latin typeface="LiberationSerif"/>
              </a:rPr>
              <a:t>variable in the environment in which </a:t>
            </a:r>
            <a:r>
              <a:rPr lang="en-US" b="0" i="0" u="none" strike="noStrike" baseline="0">
                <a:latin typeface="LiberationMono"/>
              </a:rPr>
              <a:t>qsub </a:t>
            </a:r>
            <a:r>
              <a:rPr lang="es-ES" b="0" i="0" u="none" strike="noStrike" baseline="0">
                <a:latin typeface="LiberationSerif"/>
              </a:rPr>
              <a:t>was executed</a:t>
            </a:r>
            <a:endParaRPr lang="en-US">
              <a:latin typeface="LiberationSerif"/>
            </a:endParaRPr>
          </a:p>
          <a:p>
            <a:pPr algn="l">
              <a:lnSpc>
                <a:spcPct val="200000"/>
              </a:lnSpc>
            </a:pPr>
            <a:r>
              <a:rPr lang="en-US" b="0" i="0" u="none" strike="noStrike" baseline="0">
                <a:solidFill>
                  <a:srgbClr val="4500F0"/>
                </a:solidFill>
                <a:latin typeface="LiberationMono"/>
              </a:rPr>
              <a:t>PBS_O_LOGNAME: </a:t>
            </a:r>
            <a:r>
              <a:rPr lang="en-US" b="0" i="0" u="none" strike="noStrike" baseline="0">
                <a:latin typeface="LiberationSerif"/>
              </a:rPr>
              <a:t>value of the </a:t>
            </a:r>
            <a:r>
              <a:rPr lang="en-US" b="0" i="0" u="none" strike="noStrike" baseline="0">
                <a:latin typeface="LiberationMono"/>
              </a:rPr>
              <a:t>LOGNAME </a:t>
            </a:r>
            <a:r>
              <a:rPr lang="en-US" b="0" i="0" u="none" strike="noStrike" baseline="0">
                <a:latin typeface="LiberationSerif"/>
              </a:rPr>
              <a:t>variable in the environment in which </a:t>
            </a:r>
            <a:r>
              <a:rPr lang="es-ES" b="0" i="0" u="none" strike="noStrike" baseline="0">
                <a:latin typeface="LiberationMono"/>
              </a:rPr>
              <a:t>qsub </a:t>
            </a:r>
            <a:r>
              <a:rPr lang="es-ES" b="0" i="0" u="none" strike="noStrike" baseline="0">
                <a:latin typeface="LiberationSerif"/>
              </a:rPr>
              <a:t>was executed</a:t>
            </a:r>
            <a:endParaRPr lang="en-US" b="0" i="0" u="none" strike="noStrike" baseline="0">
              <a:latin typeface="LiberationSerif"/>
            </a:endParaRPr>
          </a:p>
          <a:p>
            <a:pPr algn="l">
              <a:lnSpc>
                <a:spcPct val="200000"/>
              </a:lnSpc>
            </a:pPr>
            <a:r>
              <a:rPr lang="en-US" b="0" i="0" u="none" strike="noStrike" baseline="0">
                <a:solidFill>
                  <a:srgbClr val="4500F0"/>
                </a:solidFill>
                <a:latin typeface="LiberationMono"/>
              </a:rPr>
              <a:t>PBS_O_PATH: </a:t>
            </a:r>
            <a:r>
              <a:rPr lang="en-US" b="0" i="0" u="none" strike="noStrike" baseline="0">
                <a:latin typeface="LiberationSerif"/>
              </a:rPr>
              <a:t>value of the </a:t>
            </a:r>
            <a:r>
              <a:rPr lang="en-US" b="0" i="0" u="none" strike="noStrike" baseline="0">
                <a:latin typeface="LiberationMono"/>
              </a:rPr>
              <a:t>PATH </a:t>
            </a:r>
            <a:r>
              <a:rPr lang="en-US" b="0" i="0" u="none" strike="noStrike" baseline="0">
                <a:latin typeface="LiberationSerif"/>
              </a:rPr>
              <a:t>variable in the environment in which </a:t>
            </a:r>
            <a:r>
              <a:rPr lang="en-US" b="0" i="0" u="none" strike="noStrike" baseline="0">
                <a:latin typeface="LiberationMono"/>
              </a:rPr>
              <a:t>qsub </a:t>
            </a:r>
            <a:r>
              <a:rPr lang="es-ES" b="0" i="0" u="none" strike="noStrike" baseline="0">
                <a:latin typeface="LiberationSerif"/>
              </a:rPr>
              <a:t>was executed</a:t>
            </a:r>
          </a:p>
          <a:p>
            <a:pPr algn="l">
              <a:lnSpc>
                <a:spcPct val="200000"/>
              </a:lnSpc>
            </a:pPr>
            <a:r>
              <a:rPr lang="en-US" b="0" i="0" u="none" strike="noStrike" baseline="0">
                <a:solidFill>
                  <a:srgbClr val="4500F0"/>
                </a:solidFill>
                <a:latin typeface="LiberationMono"/>
              </a:rPr>
              <a:t>PBS_O_HOST: </a:t>
            </a:r>
            <a:r>
              <a:rPr lang="en-US" b="0" i="0" u="none" strike="noStrike" baseline="0">
                <a:latin typeface="LiberationSerif"/>
              </a:rPr>
              <a:t>the name of the host upon which the </a:t>
            </a:r>
            <a:r>
              <a:rPr lang="en-US" b="0" i="0" u="none" strike="noStrike" baseline="0">
                <a:latin typeface="LiberationMono"/>
              </a:rPr>
              <a:t>qsub </a:t>
            </a:r>
            <a:r>
              <a:rPr lang="en-US" b="0" i="0" u="none" strike="noStrike" baseline="0">
                <a:latin typeface="LiberationSerif"/>
              </a:rPr>
              <a:t>command is running</a:t>
            </a:r>
            <a:endParaRPr lang="es-ES">
              <a:latin typeface="LiberationSerif"/>
            </a:endParaRPr>
          </a:p>
          <a:p>
            <a:pPr algn="l">
              <a:lnSpc>
                <a:spcPct val="200000"/>
              </a:lnSpc>
            </a:pPr>
            <a:r>
              <a:rPr lang="en-US" b="0" i="0" u="none" strike="noStrike" baseline="0">
                <a:solidFill>
                  <a:srgbClr val="4500F0"/>
                </a:solidFill>
                <a:latin typeface="LiberationMono"/>
              </a:rPr>
              <a:t>PBS_O_QUEUE:</a:t>
            </a:r>
            <a:r>
              <a:rPr lang="en-US" b="0" i="0" u="none" strike="noStrike" baseline="0">
                <a:latin typeface="LiberationMono"/>
              </a:rPr>
              <a:t> </a:t>
            </a:r>
            <a:r>
              <a:rPr lang="en-US" b="0" i="0" u="none" strike="noStrike" baseline="0">
                <a:latin typeface="LiberationSerif"/>
              </a:rPr>
              <a:t>the name of the original queue to which the job was submitted</a:t>
            </a:r>
            <a:endParaRPr lang="es-ES" b="0" i="0" u="none" strike="noStrike" baseline="0">
              <a:latin typeface="LiberationSerif"/>
            </a:endParaRPr>
          </a:p>
          <a:p>
            <a:pPr algn="l">
              <a:lnSpc>
                <a:spcPct val="200000"/>
              </a:lnSpc>
            </a:pPr>
            <a:r>
              <a:rPr lang="en-US" b="1" i="0" u="none" strike="noStrike" baseline="0">
                <a:solidFill>
                  <a:srgbClr val="4500F0"/>
                </a:solidFill>
                <a:latin typeface="LiberationMono"/>
              </a:rPr>
              <a:t>PBS_O_WORKDIR: </a:t>
            </a:r>
            <a:r>
              <a:rPr lang="en-US" b="0" i="0" u="none" strike="noStrike" baseline="0">
                <a:latin typeface="LiberationSerif"/>
              </a:rPr>
              <a:t>the absolute path of the current working directory of the </a:t>
            </a:r>
            <a:r>
              <a:rPr lang="en-US" b="0" i="0" u="none" strike="noStrike" baseline="0">
                <a:latin typeface="LiberationMono"/>
              </a:rPr>
              <a:t>qsub </a:t>
            </a:r>
            <a:r>
              <a:rPr lang="es-ES" b="0" i="0" u="none" strike="noStrike" baseline="0">
                <a:latin typeface="LiberationSerif"/>
              </a:rPr>
              <a:t>command</a:t>
            </a:r>
            <a:endParaRPr lang="en-US">
              <a:latin typeface="LiberationSerif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6821D4-6221-B9E8-5D08-226A24251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578496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8758524-D305-9E6D-9996-BBE0A7FF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62" y="1800278"/>
            <a:ext cx="6593206" cy="33336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CD8D8-A895-756F-5455-3C3F0D7644D1}"/>
              </a:ext>
            </a:extLst>
          </p:cNvPr>
          <p:cNvSpPr txBox="1"/>
          <p:nvPr/>
        </p:nvSpPr>
        <p:spPr>
          <a:xfrm>
            <a:off x="571500" y="342900"/>
            <a:ext cx="3296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>
                <a:solidFill>
                  <a:srgbClr val="FF0000"/>
                </a:solidFill>
              </a:rPr>
              <a:t>Your first launcher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10CB03-21BA-0FE6-D3AE-1210CBD8227B}"/>
              </a:ext>
            </a:extLst>
          </p:cNvPr>
          <p:cNvSpPr txBox="1"/>
          <p:nvPr/>
        </p:nvSpPr>
        <p:spPr>
          <a:xfrm>
            <a:off x="711200" y="1204710"/>
            <a:ext cx="4293740" cy="461665"/>
          </a:xfrm>
          <a:prstGeom prst="rect">
            <a:avLst/>
          </a:prstGeom>
          <a:solidFill>
            <a:srgbClr val="E7E7E7"/>
          </a:solidFill>
        </p:spPr>
        <p:txBody>
          <a:bodyPr wrap="none" rtlCol="0">
            <a:spAutoFit/>
          </a:bodyPr>
          <a:lstStyle/>
          <a:p>
            <a:r>
              <a:rPr lang="pt-BR" sz="2400" b="0" i="0" u="none" strike="noStrike" baseline="0">
                <a:latin typeface="LiberationMono"/>
              </a:rPr>
              <a:t>[me@linuxbox ~]$ </a:t>
            </a:r>
            <a:r>
              <a:rPr lang="es-ES" sz="2400" b="1"/>
              <a:t>vi launcher.sh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4F0326B-6724-565B-0DE6-9920DD98084F}"/>
              </a:ext>
            </a:extLst>
          </p:cNvPr>
          <p:cNvSpPr txBox="1"/>
          <p:nvPr/>
        </p:nvSpPr>
        <p:spPr>
          <a:xfrm>
            <a:off x="711200" y="5545302"/>
            <a:ext cx="4691284" cy="461665"/>
          </a:xfrm>
          <a:prstGeom prst="rect">
            <a:avLst/>
          </a:prstGeom>
          <a:solidFill>
            <a:srgbClr val="E7E7E7"/>
          </a:solidFill>
        </p:spPr>
        <p:txBody>
          <a:bodyPr wrap="none" rtlCol="0">
            <a:spAutoFit/>
          </a:bodyPr>
          <a:lstStyle/>
          <a:p>
            <a:r>
              <a:rPr lang="pt-BR" sz="2400" b="0" i="0" u="none" strike="noStrike" baseline="0">
                <a:latin typeface="LiberationMono"/>
              </a:rPr>
              <a:t>[me@linuxbox ~]$ </a:t>
            </a:r>
            <a:r>
              <a:rPr lang="es-ES" sz="2400" b="1"/>
              <a:t>qsub launcher.sh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AF12663C-4F79-0855-A468-61282D2AD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702655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3692294-18EE-DDCA-862B-D74492501320}"/>
              </a:ext>
            </a:extLst>
          </p:cNvPr>
          <p:cNvSpPr txBox="1"/>
          <p:nvPr/>
        </p:nvSpPr>
        <p:spPr>
          <a:xfrm>
            <a:off x="266700" y="88900"/>
            <a:ext cx="10864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>
                <a:solidFill>
                  <a:srgbClr val="FF0000"/>
                </a:solidFill>
              </a:rPr>
              <a:t>Your first calculation </a:t>
            </a:r>
            <a:r>
              <a:rPr lang="es-ES" sz="2400"/>
              <a:t>(you can copy the launcher-xtb.sh from /home/alumno1)</a:t>
            </a:r>
            <a:endParaRPr lang="es-ES" sz="32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47726E-00E9-0152-4401-02E77C14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952499"/>
            <a:ext cx="6219215" cy="56551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2DC6880-C9DB-A8C3-4F0E-7CE4A634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99" y="781569"/>
            <a:ext cx="6219215" cy="170930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5F01996-29F1-CFC5-B01E-300DC5779695}"/>
              </a:ext>
            </a:extLst>
          </p:cNvPr>
          <p:cNvCxnSpPr>
            <a:cxnSpLocks/>
          </p:cNvCxnSpPr>
          <p:nvPr/>
        </p:nvCxnSpPr>
        <p:spPr>
          <a:xfrm>
            <a:off x="4966636" y="1816100"/>
            <a:ext cx="2500964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C03D6E0-2093-3CFC-0943-F69862943423}"/>
              </a:ext>
            </a:extLst>
          </p:cNvPr>
          <p:cNvCxnSpPr>
            <a:cxnSpLocks/>
          </p:cNvCxnSpPr>
          <p:nvPr/>
        </p:nvCxnSpPr>
        <p:spPr>
          <a:xfrm>
            <a:off x="4899259" y="2959100"/>
            <a:ext cx="2568341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71F1794-6640-D0B7-4B85-0B2D063E95DF}"/>
              </a:ext>
            </a:extLst>
          </p:cNvPr>
          <p:cNvCxnSpPr>
            <a:cxnSpLocks/>
          </p:cNvCxnSpPr>
          <p:nvPr/>
        </p:nvCxnSpPr>
        <p:spPr>
          <a:xfrm>
            <a:off x="4966636" y="3644900"/>
            <a:ext cx="2500964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345E216-E5F4-FB6B-619D-34B66ECF3A5A}"/>
              </a:ext>
            </a:extLst>
          </p:cNvPr>
          <p:cNvCxnSpPr>
            <a:cxnSpLocks/>
          </p:cNvCxnSpPr>
          <p:nvPr/>
        </p:nvCxnSpPr>
        <p:spPr>
          <a:xfrm>
            <a:off x="6705600" y="4165600"/>
            <a:ext cx="762000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50F442F4-3DE6-2C3B-1047-7EF9CBB2CFA7}"/>
              </a:ext>
            </a:extLst>
          </p:cNvPr>
          <p:cNvCxnSpPr>
            <a:cxnSpLocks/>
          </p:cNvCxnSpPr>
          <p:nvPr/>
        </p:nvCxnSpPr>
        <p:spPr>
          <a:xfrm>
            <a:off x="5890661" y="4724400"/>
            <a:ext cx="1576939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E0AE4695-D1C0-2F9A-4373-385A2CF09BA2}"/>
              </a:ext>
            </a:extLst>
          </p:cNvPr>
          <p:cNvCxnSpPr>
            <a:cxnSpLocks/>
          </p:cNvCxnSpPr>
          <p:nvPr/>
        </p:nvCxnSpPr>
        <p:spPr>
          <a:xfrm>
            <a:off x="5062888" y="5308600"/>
            <a:ext cx="2404712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DD350D6-F2B7-33E9-EFF9-DBC09B1AEB21}"/>
              </a:ext>
            </a:extLst>
          </p:cNvPr>
          <p:cNvCxnSpPr>
            <a:cxnSpLocks/>
          </p:cNvCxnSpPr>
          <p:nvPr/>
        </p:nvCxnSpPr>
        <p:spPr>
          <a:xfrm>
            <a:off x="4466122" y="5715000"/>
            <a:ext cx="3001478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3B5ECA0F-0B55-3CDC-053F-22BFAB32D81B}"/>
              </a:ext>
            </a:extLst>
          </p:cNvPr>
          <p:cNvCxnSpPr>
            <a:cxnSpLocks/>
          </p:cNvCxnSpPr>
          <p:nvPr/>
        </p:nvCxnSpPr>
        <p:spPr>
          <a:xfrm>
            <a:off x="4281714" y="6128657"/>
            <a:ext cx="3185886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974BAD1-7FB9-7EC0-D205-44AB14FDF7E4}"/>
              </a:ext>
            </a:extLst>
          </p:cNvPr>
          <p:cNvSpPr txBox="1"/>
          <p:nvPr/>
        </p:nvSpPr>
        <p:spPr>
          <a:xfrm>
            <a:off x="7538982" y="5943991"/>
            <a:ext cx="146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exit the script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32409C1-5C87-7F35-A7C0-73163496504E}"/>
              </a:ext>
            </a:extLst>
          </p:cNvPr>
          <p:cNvSpPr txBox="1"/>
          <p:nvPr/>
        </p:nvSpPr>
        <p:spPr>
          <a:xfrm>
            <a:off x="7518399" y="1631434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set up the PBS configuration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D20E2BF-F2C3-39DD-088F-EDDA380ED99A}"/>
              </a:ext>
            </a:extLst>
          </p:cNvPr>
          <p:cNvSpPr txBox="1"/>
          <p:nvPr/>
        </p:nvSpPr>
        <p:spPr>
          <a:xfrm>
            <a:off x="7538982" y="2774434"/>
            <a:ext cx="393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define work-dir and scratch-dir variables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D25D497-713D-D8A7-0F1E-3B4F61944736}"/>
              </a:ext>
            </a:extLst>
          </p:cNvPr>
          <p:cNvSpPr txBox="1"/>
          <p:nvPr/>
        </p:nvSpPr>
        <p:spPr>
          <a:xfrm>
            <a:off x="7538982" y="3460234"/>
            <a:ext cx="331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define input and output variables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FDA7151-A87C-C5E3-62C3-ECEB3E528D9F}"/>
              </a:ext>
            </a:extLst>
          </p:cNvPr>
          <p:cNvSpPr txBox="1"/>
          <p:nvPr/>
        </p:nvSpPr>
        <p:spPr>
          <a:xfrm>
            <a:off x="7538982" y="3961368"/>
            <a:ext cx="359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create scratch in case it doesn't exist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2DFCA0F-DC9B-39FA-B5DE-0604F53F56C0}"/>
              </a:ext>
            </a:extLst>
          </p:cNvPr>
          <p:cNvSpPr txBox="1"/>
          <p:nvPr/>
        </p:nvSpPr>
        <p:spPr>
          <a:xfrm>
            <a:off x="7538982" y="4539734"/>
            <a:ext cx="373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go to scratch and copy what you need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4CB2588-5DD9-E5F6-A49C-6F08C2AEE097}"/>
              </a:ext>
            </a:extLst>
          </p:cNvPr>
          <p:cNvSpPr txBox="1"/>
          <p:nvPr/>
        </p:nvSpPr>
        <p:spPr>
          <a:xfrm>
            <a:off x="7538982" y="5115574"/>
            <a:ext cx="22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run the main program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E77A2E6-F7BF-EF16-E953-E42F8A97769D}"/>
              </a:ext>
            </a:extLst>
          </p:cNvPr>
          <p:cNvSpPr txBox="1"/>
          <p:nvPr/>
        </p:nvSpPr>
        <p:spPr>
          <a:xfrm>
            <a:off x="7538982" y="5542002"/>
            <a:ext cx="39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copy the output to your home (workdir)</a:t>
            </a:r>
          </a:p>
        </p:txBody>
      </p:sp>
      <p:sp>
        <p:nvSpPr>
          <p:cNvPr id="44" name="Marcador de número de diapositiva 43">
            <a:extLst>
              <a:ext uri="{FF2B5EF4-FFF2-40B4-BE49-F238E27FC236}">
                <a16:creationId xmlns:a16="http://schemas.microsoft.com/office/drawing/2014/main" id="{D3AB0C34-34C1-6EF0-1EB8-0DD9D7EA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4137795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47C515C-9D00-3AAA-0BB8-9B53734323CF}"/>
              </a:ext>
            </a:extLst>
          </p:cNvPr>
          <p:cNvSpPr txBox="1"/>
          <p:nvPr/>
        </p:nvSpPr>
        <p:spPr>
          <a:xfrm>
            <a:off x="598415" y="217307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u="none" strike="noStrike" baseline="0">
                <a:latin typeface="LiberationSans-BoldItalic"/>
              </a:rPr>
              <a:t>Exercise: Analysing the output</a:t>
            </a:r>
            <a:endParaRPr lang="es-ES" sz="36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1B4DE5-6CDA-C161-5CB1-8D2F9DB97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675" y="5633081"/>
            <a:ext cx="5040024" cy="98886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5B914E-E63A-9066-D083-35909303F637}"/>
              </a:ext>
            </a:extLst>
          </p:cNvPr>
          <p:cNvSpPr txBox="1"/>
          <p:nvPr/>
        </p:nvSpPr>
        <p:spPr>
          <a:xfrm>
            <a:off x="622300" y="1003300"/>
            <a:ext cx="10629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/>
              <a:t>Create a script that gives the following information taking into account the screenshots where the relevant data is located:</a:t>
            </a:r>
          </a:p>
          <a:p>
            <a:endParaRPr lang="es-ES" sz="2400"/>
          </a:p>
          <a:p>
            <a:r>
              <a:rPr lang="es-ES" sz="2400">
                <a:solidFill>
                  <a:srgbClr val="FF0000"/>
                </a:solidFill>
              </a:rPr>
              <a:t>1) The executing program call</a:t>
            </a:r>
          </a:p>
          <a:p>
            <a:r>
              <a:rPr lang="es-ES" sz="2400">
                <a:solidFill>
                  <a:srgbClr val="FF0000"/>
                </a:solidFill>
              </a:rPr>
              <a:t>2) The type of Hamiltonian used</a:t>
            </a:r>
          </a:p>
          <a:p>
            <a:r>
              <a:rPr lang="es-ES" sz="2400">
                <a:solidFill>
                  <a:srgbClr val="FF0000"/>
                </a:solidFill>
              </a:rPr>
              <a:t>3) The total energy in eV</a:t>
            </a:r>
          </a:p>
          <a:p>
            <a:r>
              <a:rPr lang="es-ES" sz="2400">
                <a:solidFill>
                  <a:srgbClr val="FF0000"/>
                </a:solidFill>
              </a:rPr>
              <a:t>4) The HOMO-LUMO gap energy in eV</a:t>
            </a:r>
          </a:p>
          <a:p>
            <a:r>
              <a:rPr lang="es-ES" sz="2400">
                <a:solidFill>
                  <a:srgbClr val="FF0000"/>
                </a:solidFill>
              </a:rPr>
              <a:t>5) The total dipole moment in Debye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34324A-A47B-B52A-763B-21FA1CC85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4" y="4416587"/>
            <a:ext cx="4876800" cy="22053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984895-AF00-2701-D8C1-A5AE7741D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856" y="1574800"/>
            <a:ext cx="4454843" cy="3266885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B9B70983-EAA0-836D-F65F-5E0379D7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148</a:t>
            </a:fld>
            <a:endParaRPr lang="ca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DBB9FCE-3C3E-1E4E-8E11-256AA97E4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0" y="4935497"/>
            <a:ext cx="5029199" cy="6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0811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4030" y="597926"/>
            <a:ext cx="1132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/>
              <a:t>Exercise 1</a:t>
            </a:r>
            <a:r>
              <a:rPr lang="es-ES" sz="2000"/>
              <a:t>: extract the number of atoms, the number of basis functions, the </a:t>
            </a:r>
            <a:r>
              <a:rPr lang="es-ES" sz="2000" u="sng"/>
              <a:t>final</a:t>
            </a:r>
            <a:r>
              <a:rPr lang="es-ES" sz="2000"/>
              <a:t> SCF energy in Hartree and the </a:t>
            </a:r>
            <a:r>
              <a:rPr lang="es-ES" sz="2000" u="sng"/>
              <a:t>final</a:t>
            </a:r>
            <a:r>
              <a:rPr lang="es-ES" sz="2000"/>
              <a:t> total dipole moment of “h2o.log” file by creating a script using bash commands.</a:t>
            </a:r>
            <a:endParaRPr lang="ca-ES" sz="2000"/>
          </a:p>
        </p:txBody>
      </p:sp>
      <p:sp>
        <p:nvSpPr>
          <p:cNvPr id="5" name="CuadroTexto 4"/>
          <p:cNvSpPr txBox="1"/>
          <p:nvPr/>
        </p:nvSpPr>
        <p:spPr>
          <a:xfrm>
            <a:off x="177030" y="3328429"/>
            <a:ext cx="7591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/>
              <a:t>Exercise 2</a:t>
            </a:r>
            <a:r>
              <a:rPr lang="es-ES" sz="2000"/>
              <a:t>: extract the final geometry of “h2o.log” file in XYZ format by creating a script using bash commands.</a:t>
            </a:r>
            <a:endParaRPr lang="ca-ES" sz="20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8" y="4109540"/>
            <a:ext cx="7220688" cy="1818066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>
            <a:off x="5190600" y="3973477"/>
            <a:ext cx="431800" cy="27940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901300" y="5018573"/>
            <a:ext cx="533400" cy="834504"/>
          </a:xfrm>
          <a:prstGeom prst="round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redondeado 11"/>
          <p:cNvSpPr/>
          <p:nvPr/>
        </p:nvSpPr>
        <p:spPr>
          <a:xfrm>
            <a:off x="3996800" y="5043973"/>
            <a:ext cx="3771900" cy="834504"/>
          </a:xfrm>
          <a:prstGeom prst="round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ángulo 12"/>
          <p:cNvSpPr/>
          <p:nvPr/>
        </p:nvSpPr>
        <p:spPr>
          <a:xfrm>
            <a:off x="740716" y="5848454"/>
            <a:ext cx="10452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>
                <a:solidFill>
                  <a:schemeClr val="bg1"/>
                </a:solidFill>
              </a:rPr>
              <a:t>line=$(grep -n -m 1 'Standard orientation:' h2o.log | cut -d ':' -f 1); startline=$(($line+5)); sed -n "$startline,+2"p h2o.log | awk '{print $2, $4, $5, $6}' &gt; final-geom.xyz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00" y="3681377"/>
            <a:ext cx="4253577" cy="228432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381600" y="3338477"/>
            <a:ext cx="124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B050"/>
                </a:solidFill>
              </a:rPr>
              <a:t>XYZ format</a:t>
            </a:r>
            <a:endParaRPr lang="ca-ES" b="1">
              <a:solidFill>
                <a:srgbClr val="00B050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r="49723"/>
          <a:stretch/>
        </p:blipFill>
        <p:spPr>
          <a:xfrm>
            <a:off x="379098" y="1534818"/>
            <a:ext cx="2537070" cy="730827"/>
          </a:xfrm>
          <a:prstGeom prst="rect">
            <a:avLst/>
          </a:prstGeom>
        </p:spPr>
      </p:pic>
      <p:cxnSp>
        <p:nvCxnSpPr>
          <p:cNvPr id="18" name="Conector recto de flecha 17"/>
          <p:cNvCxnSpPr/>
          <p:nvPr/>
        </p:nvCxnSpPr>
        <p:spPr>
          <a:xfrm flipH="1">
            <a:off x="1533000" y="1344574"/>
            <a:ext cx="431800" cy="27940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redondeado 18"/>
          <p:cNvSpPr/>
          <p:nvPr/>
        </p:nvSpPr>
        <p:spPr>
          <a:xfrm>
            <a:off x="2155300" y="1487970"/>
            <a:ext cx="355600" cy="402704"/>
          </a:xfrm>
          <a:prstGeom prst="round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r="18897"/>
          <a:stretch/>
        </p:blipFill>
        <p:spPr>
          <a:xfrm>
            <a:off x="3373299" y="1582232"/>
            <a:ext cx="8116501" cy="568792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3730100" y="1526070"/>
            <a:ext cx="355600" cy="402704"/>
          </a:xfrm>
          <a:prstGeom prst="round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6054200" y="1382674"/>
            <a:ext cx="431800" cy="27940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6"/>
          <a:srcRect r="39599"/>
          <a:stretch/>
        </p:blipFill>
        <p:spPr>
          <a:xfrm>
            <a:off x="379098" y="2639867"/>
            <a:ext cx="5081475" cy="590657"/>
          </a:xfrm>
          <a:prstGeom prst="rect">
            <a:avLst/>
          </a:prstGeom>
        </p:spPr>
      </p:pic>
      <p:cxnSp>
        <p:nvCxnSpPr>
          <p:cNvPr id="24" name="Conector recto de flecha 23"/>
          <p:cNvCxnSpPr/>
          <p:nvPr/>
        </p:nvCxnSpPr>
        <p:spPr>
          <a:xfrm flipH="1">
            <a:off x="1571100" y="2458999"/>
            <a:ext cx="431800" cy="27940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redondeado 24"/>
          <p:cNvSpPr/>
          <p:nvPr/>
        </p:nvSpPr>
        <p:spPr>
          <a:xfrm>
            <a:off x="3412600" y="2583345"/>
            <a:ext cx="1974850" cy="402704"/>
          </a:xfrm>
          <a:prstGeom prst="round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7"/>
          <a:srcRect r="82555"/>
          <a:stretch/>
        </p:blipFill>
        <p:spPr>
          <a:xfrm>
            <a:off x="5901799" y="2695085"/>
            <a:ext cx="1612901" cy="40869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/>
          <a:srcRect l="51267"/>
          <a:stretch/>
        </p:blipFill>
        <p:spPr>
          <a:xfrm>
            <a:off x="7552799" y="2697124"/>
            <a:ext cx="4413122" cy="400309"/>
          </a:xfrm>
          <a:prstGeom prst="rect">
            <a:avLst/>
          </a:prstGeom>
        </p:spPr>
      </p:pic>
      <p:sp>
        <p:nvSpPr>
          <p:cNvPr id="28" name="Rectángulo redondeado 27"/>
          <p:cNvSpPr/>
          <p:nvPr/>
        </p:nvSpPr>
        <p:spPr>
          <a:xfrm>
            <a:off x="11234544" y="2771279"/>
            <a:ext cx="688460" cy="402704"/>
          </a:xfrm>
          <a:prstGeom prst="roundRect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6829598" y="2449474"/>
            <a:ext cx="431800" cy="27940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113530" y="6034057"/>
            <a:ext cx="11934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/>
              <a:t>Exercise 3</a:t>
            </a:r>
            <a:r>
              <a:rPr lang="es-ES" sz="2000"/>
              <a:t>: use the previous script and modify it to extract the final geometry of a series of Gaussian output files (e.g. </a:t>
            </a:r>
            <a:r>
              <a:rPr lang="es-ES" sz="2000" b="1">
                <a:solidFill>
                  <a:srgbClr val="FF0000"/>
                </a:solidFill>
              </a:rPr>
              <a:t>h2o.log</a:t>
            </a:r>
            <a:r>
              <a:rPr lang="es-ES" sz="2000"/>
              <a:t>,</a:t>
            </a:r>
            <a:r>
              <a:rPr lang="es-ES" sz="2000" b="1">
                <a:solidFill>
                  <a:srgbClr val="FF0000"/>
                </a:solidFill>
              </a:rPr>
              <a:t> h2s.log </a:t>
            </a:r>
            <a:r>
              <a:rPr lang="es-ES" sz="2000"/>
              <a:t>and </a:t>
            </a:r>
            <a:r>
              <a:rPr lang="es-ES" sz="2000" b="1">
                <a:solidFill>
                  <a:srgbClr val="FF0000"/>
                </a:solidFill>
              </a:rPr>
              <a:t>h2se.log </a:t>
            </a:r>
            <a:r>
              <a:rPr lang="es-ES" sz="2000"/>
              <a:t>from</a:t>
            </a:r>
            <a:r>
              <a:rPr lang="es-ES" sz="2000" b="1">
                <a:solidFill>
                  <a:srgbClr val="FF0000"/>
                </a:solidFill>
              </a:rPr>
              <a:t> </a:t>
            </a:r>
            <a:r>
              <a:rPr lang="es-ES" sz="2000" b="1">
                <a:solidFill>
                  <a:srgbClr val="00B050"/>
                </a:solidFill>
              </a:rPr>
              <a:t>/home/alumno1</a:t>
            </a:r>
            <a:r>
              <a:rPr lang="es-ES" sz="2000"/>
              <a:t>).</a:t>
            </a:r>
            <a:endParaRPr lang="ca-ES" sz="2000"/>
          </a:p>
        </p:txBody>
      </p:sp>
      <p:sp>
        <p:nvSpPr>
          <p:cNvPr id="2" name="CuadroTexto 1"/>
          <p:cNvSpPr txBox="1"/>
          <p:nvPr/>
        </p:nvSpPr>
        <p:spPr>
          <a:xfrm>
            <a:off x="275333" y="167566"/>
            <a:ext cx="11880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FF0000"/>
                </a:solidFill>
              </a:rPr>
              <a:t>Gaussian analyzer: </a:t>
            </a:r>
            <a:r>
              <a:rPr lang="es-ES" sz="2000">
                <a:solidFill>
                  <a:srgbClr val="FF0000"/>
                </a:solidFill>
              </a:rPr>
              <a:t>run a G16 calculation with the </a:t>
            </a:r>
            <a:r>
              <a:rPr lang="es-ES" sz="2000" b="1">
                <a:solidFill>
                  <a:srgbClr val="4500F0"/>
                </a:solidFill>
              </a:rPr>
              <a:t>h2o.com </a:t>
            </a:r>
            <a:r>
              <a:rPr lang="es-ES" sz="2000">
                <a:solidFill>
                  <a:srgbClr val="FF0000"/>
                </a:solidFill>
              </a:rPr>
              <a:t>and the </a:t>
            </a:r>
            <a:r>
              <a:rPr lang="es-ES" sz="2000" b="1">
                <a:solidFill>
                  <a:srgbClr val="4500F0"/>
                </a:solidFill>
              </a:rPr>
              <a:t>launcher-gaussian.sh </a:t>
            </a:r>
            <a:r>
              <a:rPr lang="es-ES" sz="2000">
                <a:solidFill>
                  <a:srgbClr val="FF0000"/>
                </a:solidFill>
              </a:rPr>
              <a:t>from </a:t>
            </a:r>
            <a:r>
              <a:rPr lang="es-ES" sz="2000" b="1">
                <a:solidFill>
                  <a:schemeClr val="accent2"/>
                </a:solidFill>
              </a:rPr>
              <a:t>/home/alumno1</a:t>
            </a:r>
            <a:endParaRPr lang="ca-ES" sz="2000" b="1">
              <a:solidFill>
                <a:schemeClr val="accent2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F0D9196-CB88-DA01-7D95-3EB9A1DE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149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0163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96330" y="181865"/>
            <a:ext cx="4221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FF0000"/>
                </a:solidFill>
              </a:rPr>
              <a:t>From Mac &amp; LINUX</a:t>
            </a:r>
            <a:endParaRPr lang="ca-ES" sz="4000" b="1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469555" y="156571"/>
            <a:ext cx="3405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FF0000"/>
                </a:solidFill>
              </a:rPr>
              <a:t>From Windows</a:t>
            </a:r>
            <a:endParaRPr lang="ca-ES" sz="4000" b="1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7" y="1974806"/>
            <a:ext cx="4578405" cy="3585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2" y="1027096"/>
            <a:ext cx="1627190" cy="16271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40" y="1612496"/>
            <a:ext cx="3657342" cy="35169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090156" y="1215292"/>
            <a:ext cx="2033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/>
              <a:t>Terminal</a:t>
            </a:r>
            <a:endParaRPr lang="ca-ES" sz="4000" b="1"/>
          </a:p>
        </p:txBody>
      </p:sp>
      <p:sp>
        <p:nvSpPr>
          <p:cNvPr id="10" name="CuadroTexto 9"/>
          <p:cNvSpPr txBox="1"/>
          <p:nvPr/>
        </p:nvSpPr>
        <p:spPr>
          <a:xfrm>
            <a:off x="7152753" y="987180"/>
            <a:ext cx="121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Putty</a:t>
            </a:r>
            <a:endParaRPr lang="ca-ES" sz="3600" b="1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94" y="2841344"/>
            <a:ext cx="3398644" cy="275553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100125" y="2234780"/>
            <a:ext cx="150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/>
              <a:t>WinSCP</a:t>
            </a:r>
            <a:endParaRPr lang="ca-ES" sz="3200" b="1"/>
          </a:p>
        </p:txBody>
      </p:sp>
      <p:sp>
        <p:nvSpPr>
          <p:cNvPr id="2" name="CuadroTexto 1"/>
          <p:cNvSpPr txBox="1"/>
          <p:nvPr/>
        </p:nvSpPr>
        <p:spPr>
          <a:xfrm>
            <a:off x="8327925" y="915536"/>
            <a:ext cx="1461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4500F0"/>
                </a:solidFill>
              </a:rPr>
              <a:t>MobaXterm</a:t>
            </a:r>
            <a:endParaRPr lang="ca-ES" sz="2000" b="1">
              <a:solidFill>
                <a:srgbClr val="4500F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693115" y="860050"/>
            <a:ext cx="678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/>
              <a:t>Others</a:t>
            </a:r>
            <a:endParaRPr lang="ca-ES" sz="1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BACE6E3-BE74-7B70-C02F-FED86B484B1A}"/>
              </a:ext>
            </a:extLst>
          </p:cNvPr>
          <p:cNvSpPr txBox="1"/>
          <p:nvPr/>
        </p:nvSpPr>
        <p:spPr>
          <a:xfrm>
            <a:off x="581651" y="5861210"/>
            <a:ext cx="5673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>
                <a:highlight>
                  <a:srgbClr val="FFFF00"/>
                </a:highlight>
              </a:rPr>
              <a:t>ssh</a:t>
            </a:r>
            <a:r>
              <a:rPr lang="es-ES" sz="3600">
                <a:highlight>
                  <a:srgbClr val="FFFF00"/>
                </a:highlight>
              </a:rPr>
              <a:t> username@cpuserv.uv.es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C5B30CD0-B40A-A32E-2096-BC6856BC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8668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D86CDC-EB72-1BE7-D88D-AC4B0C1E9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80" y="305990"/>
            <a:ext cx="2396885" cy="9195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3BDD5BD-64CD-5226-07D3-9F6F3711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53" y="1560677"/>
            <a:ext cx="939329" cy="10792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877F701-18BA-E7B3-E520-12D5EEEDC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266" y="540864"/>
            <a:ext cx="8615962" cy="579514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3C594E7-49B3-E568-7DA1-D8F0049AA961}"/>
              </a:ext>
            </a:extLst>
          </p:cNvPr>
          <p:cNvSpPr txBox="1"/>
          <p:nvPr/>
        </p:nvSpPr>
        <p:spPr>
          <a:xfrm>
            <a:off x="3367314" y="3396341"/>
            <a:ext cx="3059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>
                <a:highlight>
                  <a:srgbClr val="FFFF00"/>
                </a:highlight>
              </a:rPr>
              <a:t>cpuserv.uv.es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7BCB5BA-B7CA-65DE-EB4B-F2B3F321C9A1}"/>
              </a:ext>
            </a:extLst>
          </p:cNvPr>
          <p:cNvSpPr txBox="1"/>
          <p:nvPr/>
        </p:nvSpPr>
        <p:spPr>
          <a:xfrm>
            <a:off x="7535676" y="3403597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>
                <a:highlight>
                  <a:srgbClr val="FFFF00"/>
                </a:highlight>
              </a:rPr>
              <a:t>alumno#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E44BBED-DCEE-386F-350B-0BEB369AE491}"/>
              </a:ext>
            </a:extLst>
          </p:cNvPr>
          <p:cNvCxnSpPr/>
          <p:nvPr/>
        </p:nvCxnSpPr>
        <p:spPr>
          <a:xfrm flipV="1">
            <a:off x="4441371" y="2409371"/>
            <a:ext cx="214954" cy="1029066"/>
          </a:xfrm>
          <a:prstGeom prst="straightConnector1">
            <a:avLst/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 flipH="1" flipV="1">
            <a:off x="8302171" y="2467429"/>
            <a:ext cx="181429" cy="1050837"/>
          </a:xfrm>
          <a:prstGeom prst="straightConnector1">
            <a:avLst/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16712FD-9233-F191-2C90-0200142B507C}"/>
              </a:ext>
            </a:extLst>
          </p:cNvPr>
          <p:cNvSpPr txBox="1"/>
          <p:nvPr/>
        </p:nvSpPr>
        <p:spPr>
          <a:xfrm>
            <a:off x="6081259" y="2055132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>
                <a:solidFill>
                  <a:srgbClr val="FFFF00"/>
                </a:solidFill>
              </a:rPr>
              <a:t>x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46265A0-6BD2-0BD6-B889-72C9A1B355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6"/>
          <a:stretch/>
        </p:blipFill>
        <p:spPr>
          <a:xfrm>
            <a:off x="3597219" y="5127016"/>
            <a:ext cx="6931081" cy="66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472D984-8604-EB2D-A4C2-E84380573A80}"/>
              </a:ext>
            </a:extLst>
          </p:cNvPr>
          <p:cNvSpPr txBox="1"/>
          <p:nvPr/>
        </p:nvSpPr>
        <p:spPr>
          <a:xfrm>
            <a:off x="3964893" y="4782768"/>
            <a:ext cx="6321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u="sng">
                <a:solidFill>
                  <a:srgbClr val="FF0000"/>
                </a:solidFill>
              </a:rPr>
              <a:t>Attention</a:t>
            </a:r>
            <a:r>
              <a:rPr lang="es-ES" sz="2000">
                <a:solidFill>
                  <a:srgbClr val="FF0000"/>
                </a:solidFill>
              </a:rPr>
              <a:t>: the cluster has security against several attempts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2584FE3-2454-0EED-9790-5091C95A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20981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50F06BB-F76B-51A1-000C-7AA10BB957DE}"/>
              </a:ext>
            </a:extLst>
          </p:cNvPr>
          <p:cNvSpPr txBox="1"/>
          <p:nvPr/>
        </p:nvSpPr>
        <p:spPr>
          <a:xfrm>
            <a:off x="533400" y="330200"/>
            <a:ext cx="11029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/>
              <a:t>File transfering from local computer to the cluster and viceversa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2686D7-AF5C-495C-135C-1C909F199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62" y="2654301"/>
            <a:ext cx="9676559" cy="36139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6BBF6-681B-AE47-2965-3423FC476404}"/>
              </a:ext>
            </a:extLst>
          </p:cNvPr>
          <p:cNvSpPr txBox="1"/>
          <p:nvPr/>
        </p:nvSpPr>
        <p:spPr>
          <a:xfrm>
            <a:off x="6159500" y="1460957"/>
            <a:ext cx="2994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Or simply     </a:t>
            </a:r>
            <a:r>
              <a:rPr lang="es-ES" sz="3600" b="1"/>
              <a:t>dragging</a:t>
            </a:r>
            <a:endParaRPr lang="es-ES" b="1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F8A99E6-CC46-7688-20EA-0BE81AF141DD}"/>
              </a:ext>
            </a:extLst>
          </p:cNvPr>
          <p:cNvCxnSpPr>
            <a:cxnSpLocks/>
          </p:cNvCxnSpPr>
          <p:nvPr/>
        </p:nvCxnSpPr>
        <p:spPr>
          <a:xfrm>
            <a:off x="1905000" y="2044700"/>
            <a:ext cx="389125" cy="6604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C57573A-A0C3-936E-1283-52C2F4437F2A}"/>
              </a:ext>
            </a:extLst>
          </p:cNvPr>
          <p:cNvCxnSpPr>
            <a:cxnSpLocks/>
          </p:cNvCxnSpPr>
          <p:nvPr/>
        </p:nvCxnSpPr>
        <p:spPr>
          <a:xfrm flipH="1">
            <a:off x="2649725" y="2260600"/>
            <a:ext cx="619038" cy="4699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0B6E4F2-2EEA-00EE-426A-C2786DCC2E2A}"/>
              </a:ext>
            </a:extLst>
          </p:cNvPr>
          <p:cNvSpPr txBox="1"/>
          <p:nvPr/>
        </p:nvSpPr>
        <p:spPr>
          <a:xfrm>
            <a:off x="707607" y="1245057"/>
            <a:ext cx="2013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>
                <a:solidFill>
                  <a:srgbClr val="FF0000"/>
                </a:solidFill>
              </a:rPr>
              <a:t>Download</a:t>
            </a:r>
          </a:p>
          <a:p>
            <a:pPr algn="ctr"/>
            <a:r>
              <a:rPr lang="es-ES" sz="2000">
                <a:solidFill>
                  <a:srgbClr val="FF0000"/>
                </a:solidFill>
              </a:rPr>
              <a:t>(from the cluster)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7CB084-AF7D-E708-D671-0E7631CAC853}"/>
              </a:ext>
            </a:extLst>
          </p:cNvPr>
          <p:cNvSpPr txBox="1"/>
          <p:nvPr/>
        </p:nvSpPr>
        <p:spPr>
          <a:xfrm>
            <a:off x="3307932" y="1486357"/>
            <a:ext cx="1994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>
                <a:solidFill>
                  <a:srgbClr val="FF0000"/>
                </a:solidFill>
              </a:rPr>
              <a:t>Upload</a:t>
            </a:r>
          </a:p>
          <a:p>
            <a:pPr algn="ctr"/>
            <a:r>
              <a:rPr lang="es-ES" sz="2000">
                <a:solidFill>
                  <a:srgbClr val="FF0000"/>
                </a:solidFill>
              </a:rPr>
              <a:t>(to the cluster</a:t>
            </a:r>
          </a:p>
          <a:p>
            <a:pPr algn="ctr"/>
            <a:r>
              <a:rPr lang="es-ES" sz="2000">
                <a:solidFill>
                  <a:srgbClr val="FF0000"/>
                </a:solidFill>
              </a:rPr>
              <a:t>@ current folder)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D6E9631-3C77-B9DF-015B-287D77DED452}"/>
              </a:ext>
            </a:extLst>
          </p:cNvPr>
          <p:cNvSpPr txBox="1"/>
          <p:nvPr/>
        </p:nvSpPr>
        <p:spPr>
          <a:xfrm>
            <a:off x="4940300" y="3009900"/>
            <a:ext cx="258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Current folder path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2638AB-BC65-7652-A640-364BB50608B9}"/>
              </a:ext>
            </a:extLst>
          </p:cNvPr>
          <p:cNvSpPr txBox="1"/>
          <p:nvPr/>
        </p:nvSpPr>
        <p:spPr>
          <a:xfrm>
            <a:off x="3537339" y="4499380"/>
            <a:ext cx="1043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>
                <a:highlight>
                  <a:srgbClr val="FFFF00"/>
                </a:highlight>
              </a:rPr>
              <a:t>Files</a:t>
            </a:r>
          </a:p>
          <a:p>
            <a:pPr algn="ctr"/>
            <a:r>
              <a:rPr lang="es-ES" sz="2400">
                <a:highlight>
                  <a:srgbClr val="FFFF00"/>
                </a:highlight>
              </a:rPr>
              <a:t>&amp;</a:t>
            </a:r>
          </a:p>
          <a:p>
            <a:pPr algn="ctr"/>
            <a:r>
              <a:rPr lang="es-ES" sz="2400">
                <a:highlight>
                  <a:srgbClr val="FFFF00"/>
                </a:highlight>
              </a:rPr>
              <a:t>folders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246368-375D-BB7D-0A8F-B00570BA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577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24AF3E5-4693-2A47-5884-E6C599A3BFBC}"/>
              </a:ext>
            </a:extLst>
          </p:cNvPr>
          <p:cNvSpPr txBox="1"/>
          <p:nvPr/>
        </p:nvSpPr>
        <p:spPr>
          <a:xfrm>
            <a:off x="1485449" y="612612"/>
            <a:ext cx="9209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/>
              <a:t>LEARNING THE SHELL</a:t>
            </a:r>
          </a:p>
        </p:txBody>
      </p:sp>
      <p:pic>
        <p:nvPicPr>
          <p:cNvPr id="6" name="Imagen 5" descr="Pantalla de computadora con letras&#10;&#10;Descripción generada automáticamente con confianza media">
            <a:extLst>
              <a:ext uri="{FF2B5EF4-FFF2-40B4-BE49-F238E27FC236}">
                <a16:creationId xmlns:a16="http://schemas.microsoft.com/office/drawing/2014/main" id="{3430EB30-B338-36D5-0A22-AAB4FE2CB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91" y="2510856"/>
            <a:ext cx="5544457" cy="3119591"/>
          </a:xfrm>
          <a:prstGeom prst="rect">
            <a:avLst/>
          </a:prstGeom>
        </p:spPr>
      </p:pic>
      <p:pic>
        <p:nvPicPr>
          <p:cNvPr id="8" name="Imagen 7" descr="Imagen que contiene animal, moluscos&#10;&#10;Descripción generada automáticamente">
            <a:extLst>
              <a:ext uri="{FF2B5EF4-FFF2-40B4-BE49-F238E27FC236}">
                <a16:creationId xmlns:a16="http://schemas.microsoft.com/office/drawing/2014/main" id="{67EE4985-8A17-D6A3-D229-A2C3BFDE9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9" y="2478055"/>
            <a:ext cx="3132592" cy="3132592"/>
          </a:xfrm>
          <a:prstGeom prst="rect">
            <a:avLst/>
          </a:prstGeom>
        </p:spPr>
      </p:pic>
      <p:sp>
        <p:nvSpPr>
          <p:cNvPr id="9" name="Signo de multiplicación 8">
            <a:extLst>
              <a:ext uri="{FF2B5EF4-FFF2-40B4-BE49-F238E27FC236}">
                <a16:creationId xmlns:a16="http://schemas.microsoft.com/office/drawing/2014/main" id="{63722F7D-4061-25A4-95C5-215E37168E7B}"/>
              </a:ext>
            </a:extLst>
          </p:cNvPr>
          <p:cNvSpPr/>
          <p:nvPr/>
        </p:nvSpPr>
        <p:spPr>
          <a:xfrm>
            <a:off x="333828" y="1248229"/>
            <a:ext cx="5544457" cy="5544457"/>
          </a:xfrm>
          <a:prstGeom prst="mathMultiply">
            <a:avLst>
              <a:gd name="adj1" fmla="val 2275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C47A3DD-C2E3-FE98-FFE5-3659B5F2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7423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0C08D38-768E-DF25-929E-E82D3F536386}"/>
              </a:ext>
            </a:extLst>
          </p:cNvPr>
          <p:cNvSpPr txBox="1"/>
          <p:nvPr/>
        </p:nvSpPr>
        <p:spPr>
          <a:xfrm>
            <a:off x="482600" y="342900"/>
            <a:ext cx="3791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chemeClr val="bg1"/>
                </a:solidFill>
              </a:rPr>
              <a:t>The shell prompt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FA45C9-01D0-F319-DF3A-8C375FD6F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72" y="1654628"/>
            <a:ext cx="3086111" cy="5041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12B978-05B7-AD45-4462-C8140B2C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15" y="2058373"/>
            <a:ext cx="11045986" cy="165386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354F94B-0A41-BB1A-F6E7-65882EEB55F8}"/>
              </a:ext>
            </a:extLst>
          </p:cNvPr>
          <p:cNvSpPr txBox="1"/>
          <p:nvPr/>
        </p:nvSpPr>
        <p:spPr>
          <a:xfrm>
            <a:off x="569686" y="4216032"/>
            <a:ext cx="9803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>
                <a:solidFill>
                  <a:schemeClr val="bg1"/>
                </a:solidFill>
              </a:rPr>
              <a:t>The command history &amp; navigation across command line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CD46A5-E094-1958-8D26-F2A00E13C25E}"/>
              </a:ext>
            </a:extLst>
          </p:cNvPr>
          <p:cNvSpPr txBox="1"/>
          <p:nvPr/>
        </p:nvSpPr>
        <p:spPr>
          <a:xfrm>
            <a:off x="549741" y="1219201"/>
            <a:ext cx="5018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highlight>
                  <a:srgbClr val="FFFF00"/>
                </a:highlight>
              </a:rPr>
              <a:t>user @ machine_name </a:t>
            </a:r>
            <a:r>
              <a:rPr lang="es-ES" sz="2400" b="1">
                <a:highlight>
                  <a:srgbClr val="00FFFF"/>
                </a:highlight>
              </a:rPr>
              <a:t>:</a:t>
            </a:r>
            <a:r>
              <a:rPr lang="es-ES" sz="2400" b="1">
                <a:highlight>
                  <a:srgbClr val="FFFF00"/>
                </a:highlight>
              </a:rPr>
              <a:t> current_path</a:t>
            </a:r>
          </a:p>
          <a:p>
            <a:endParaRPr lang="es-ES" sz="2400" b="1">
              <a:highlight>
                <a:srgbClr val="FFFF00"/>
              </a:highligh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17335C8-DEFE-59DE-65A5-C4F177623954}"/>
              </a:ext>
            </a:extLst>
          </p:cNvPr>
          <p:cNvSpPr txBox="1"/>
          <p:nvPr/>
        </p:nvSpPr>
        <p:spPr>
          <a:xfrm>
            <a:off x="7097486" y="1227749"/>
            <a:ext cx="378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~ (tilde) = /home/your_user/</a:t>
            </a:r>
          </a:p>
        </p:txBody>
      </p:sp>
      <p:pic>
        <p:nvPicPr>
          <p:cNvPr id="16" name="Imagen 15" descr="Teclado de computadora&#10;&#10;Descripción generada automáticamente con confianza media">
            <a:extLst>
              <a:ext uri="{FF2B5EF4-FFF2-40B4-BE49-F238E27FC236}">
                <a16:creationId xmlns:a16="http://schemas.microsoft.com/office/drawing/2014/main" id="{2783CC8F-163B-89A7-BF69-300FF8185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5" y="5047580"/>
            <a:ext cx="1905000" cy="14287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F55C3AB-6147-E99C-7060-B7988DFF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6" b="53270"/>
          <a:stretch/>
        </p:blipFill>
        <p:spPr>
          <a:xfrm>
            <a:off x="3004531" y="4944725"/>
            <a:ext cx="436290" cy="39435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1146532-1062-F10F-A60E-8047814C44EA}"/>
              </a:ext>
            </a:extLst>
          </p:cNvPr>
          <p:cNvSpPr txBox="1"/>
          <p:nvPr/>
        </p:nvSpPr>
        <p:spPr>
          <a:xfrm>
            <a:off x="3425433" y="4978543"/>
            <a:ext cx="2349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FF00"/>
                </a:solidFill>
                <a:highlight>
                  <a:srgbClr val="1C1C1C"/>
                </a:highlight>
              </a:rPr>
              <a:t>Prior command used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E87ED30-1BFA-9382-0CA5-FB7DB1A21596}"/>
              </a:ext>
            </a:extLst>
          </p:cNvPr>
          <p:cNvSpPr txBox="1"/>
          <p:nvPr/>
        </p:nvSpPr>
        <p:spPr>
          <a:xfrm>
            <a:off x="3425433" y="5364827"/>
            <a:ext cx="233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FF00"/>
                </a:solidFill>
                <a:highlight>
                  <a:srgbClr val="1C1C1C"/>
                </a:highlight>
              </a:rPr>
              <a:t>Next command used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CE83EFC-4498-2717-7FBB-F450860FAB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5" r="18880" b="45007"/>
          <a:stretch/>
        </p:blipFill>
        <p:spPr>
          <a:xfrm>
            <a:off x="7112000" y="4915768"/>
            <a:ext cx="4114800" cy="128675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E940BDD-1EBB-1B7C-9E1C-C9CC0C9E59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184"/>
          <a:stretch/>
        </p:blipFill>
        <p:spPr>
          <a:xfrm>
            <a:off x="2996837" y="5339080"/>
            <a:ext cx="436290" cy="41723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4B69063-82D9-D253-2C44-D12BB953C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837" y="5756316"/>
            <a:ext cx="436290" cy="456741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9B222500-CEAA-0CFA-F826-A7B0BD00746D}"/>
              </a:ext>
            </a:extLst>
          </p:cNvPr>
          <p:cNvSpPr txBox="1"/>
          <p:nvPr/>
        </p:nvSpPr>
        <p:spPr>
          <a:xfrm>
            <a:off x="3425433" y="5788942"/>
            <a:ext cx="29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FF00"/>
                </a:solidFill>
                <a:highlight>
                  <a:srgbClr val="1C1C1C"/>
                </a:highlight>
              </a:rPr>
              <a:t>Backward in command line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FEF82F8-6B28-98BE-5B8F-7702A561CA3F}"/>
              </a:ext>
            </a:extLst>
          </p:cNvPr>
          <p:cNvSpPr txBox="1"/>
          <p:nvPr/>
        </p:nvSpPr>
        <p:spPr>
          <a:xfrm>
            <a:off x="3433127" y="6213445"/>
            <a:ext cx="2842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FF00"/>
                </a:solidFill>
                <a:highlight>
                  <a:srgbClr val="1C1C1C"/>
                </a:highlight>
              </a:rPr>
              <a:t>Forward in command line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DC63BEF3-DF05-13B2-D3B4-82EA9FA5F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899" y="6202494"/>
            <a:ext cx="409635" cy="44214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4776491-E72D-DC1E-C87F-2DD249776B76}"/>
              </a:ext>
            </a:extLst>
          </p:cNvPr>
          <p:cNvSpPr txBox="1"/>
          <p:nvPr/>
        </p:nvSpPr>
        <p:spPr>
          <a:xfrm>
            <a:off x="7086600" y="6321455"/>
            <a:ext cx="2232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bg1"/>
                </a:solidFill>
              </a:rPr>
              <a:t>File:   </a:t>
            </a:r>
            <a:r>
              <a:rPr lang="es-ES" sz="2000" b="1">
                <a:solidFill>
                  <a:schemeClr val="bg1"/>
                </a:solidFill>
              </a:rPr>
              <a:t>.bash_history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22D117C-EE69-D39C-23CE-306572ECF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47490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cmol.es/images/nmapa3.jpg">
            <a:extLst>
              <a:ext uri="{FF2B5EF4-FFF2-40B4-BE49-F238E27FC236}">
                <a16:creationId xmlns:a16="http://schemas.microsoft.com/office/drawing/2014/main" id="{4765B348-D354-C802-AA77-49FCBA91D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8761"/>
          <a:stretch/>
        </p:blipFill>
        <p:spPr bwMode="auto">
          <a:xfrm>
            <a:off x="4133817" y="1631044"/>
            <a:ext cx="7727983" cy="4552638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3B5B44-DFC1-54AD-7449-7BD01F9B2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2" y="1719944"/>
            <a:ext cx="4142229" cy="4552638"/>
          </a:xfrm>
          <a:prstGeom prst="rect">
            <a:avLst/>
          </a:prstGeom>
        </p:spPr>
      </p:pic>
      <p:sp>
        <p:nvSpPr>
          <p:cNvPr id="6" name="10 Elipse">
            <a:extLst>
              <a:ext uri="{FF2B5EF4-FFF2-40B4-BE49-F238E27FC236}">
                <a16:creationId xmlns:a16="http://schemas.microsoft.com/office/drawing/2014/main" id="{528BE9FB-C979-4022-5F3F-EA2D30AB0034}"/>
              </a:ext>
            </a:extLst>
          </p:cNvPr>
          <p:cNvSpPr/>
          <p:nvPr/>
        </p:nvSpPr>
        <p:spPr>
          <a:xfrm>
            <a:off x="3606691" y="5937401"/>
            <a:ext cx="247759" cy="247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9 Elipse">
            <a:extLst>
              <a:ext uri="{FF2B5EF4-FFF2-40B4-BE49-F238E27FC236}">
                <a16:creationId xmlns:a16="http://schemas.microsoft.com/office/drawing/2014/main" id="{AB10BEE5-100D-26E7-CA3D-73E02B551BCE}"/>
              </a:ext>
            </a:extLst>
          </p:cNvPr>
          <p:cNvSpPr/>
          <p:nvPr/>
        </p:nvSpPr>
        <p:spPr>
          <a:xfrm>
            <a:off x="3501405" y="5487843"/>
            <a:ext cx="144016" cy="1440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133885-43DA-6F01-E4E9-710194DC656F}"/>
              </a:ext>
            </a:extLst>
          </p:cNvPr>
          <p:cNvSpPr txBox="1"/>
          <p:nvPr/>
        </p:nvSpPr>
        <p:spPr>
          <a:xfrm>
            <a:off x="2428854" y="5644559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effectLst>
                  <a:glow rad="228600">
                    <a:schemeClr val="bg1"/>
                  </a:glow>
                </a:effectLst>
              </a:rPr>
              <a:t>Burjassot</a:t>
            </a:r>
          </a:p>
          <a:p>
            <a:r>
              <a:rPr lang="es-ES">
                <a:effectLst>
                  <a:glow rad="228600">
                    <a:schemeClr val="bg1"/>
                  </a:glow>
                </a:effectLst>
              </a:rPr>
              <a:t>Campus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93B26E-554B-A444-0D05-6A196EF02FEA}"/>
              </a:ext>
            </a:extLst>
          </p:cNvPr>
          <p:cNvSpPr txBox="1"/>
          <p:nvPr/>
        </p:nvSpPr>
        <p:spPr>
          <a:xfrm>
            <a:off x="3733800" y="5670550"/>
            <a:ext cx="932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</a:rPr>
              <a:t>You are </a:t>
            </a:r>
          </a:p>
          <a:p>
            <a:pPr algn="ctr"/>
            <a:r>
              <a:rPr lang="es-ES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</a:rPr>
              <a:t>HERE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CF45D5-3574-DFF2-8DE6-3B13D036FC88}"/>
              </a:ext>
            </a:extLst>
          </p:cNvPr>
          <p:cNvSpPr txBox="1"/>
          <p:nvPr/>
        </p:nvSpPr>
        <p:spPr>
          <a:xfrm>
            <a:off x="2658181" y="4830970"/>
            <a:ext cx="1815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>
                <a:solidFill>
                  <a:schemeClr val="accent2"/>
                </a:solidFill>
                <a:effectLst>
                  <a:glow rad="228600">
                    <a:schemeClr val="bg1"/>
                  </a:glow>
                </a:effectLst>
              </a:rPr>
              <a:t>V. Andres Estellés</a:t>
            </a:r>
          </a:p>
          <a:p>
            <a:pPr algn="ctr"/>
            <a:r>
              <a:rPr lang="es-ES">
                <a:solidFill>
                  <a:schemeClr val="accent2"/>
                </a:solidFill>
                <a:effectLst>
                  <a:glow rad="228600">
                    <a:schemeClr val="bg1"/>
                  </a:glow>
                </a:effectLst>
              </a:rPr>
              <a:t>(tram station)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7D10D6-A38A-271F-1916-064B156C772A}"/>
              </a:ext>
            </a:extLst>
          </p:cNvPr>
          <p:cNvSpPr txBox="1"/>
          <p:nvPr/>
        </p:nvSpPr>
        <p:spPr>
          <a:xfrm>
            <a:off x="454128" y="3838191"/>
            <a:ext cx="131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</a:rPr>
              <a:t>À Punt</a:t>
            </a:r>
          </a:p>
          <a:p>
            <a:pPr algn="ctr"/>
            <a:r>
              <a:rPr lang="es-ES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</a:rPr>
              <a:t>(TV &amp; radio)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DCB1E0A-4C0F-DB74-DBDB-B40B64D2E10A}"/>
              </a:ext>
            </a:extLst>
          </p:cNvPr>
          <p:cNvSpPr txBox="1"/>
          <p:nvPr/>
        </p:nvSpPr>
        <p:spPr>
          <a:xfrm>
            <a:off x="365960" y="1282536"/>
            <a:ext cx="119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>
                <a:effectLst>
                  <a:glow rad="228600">
                    <a:schemeClr val="bg1"/>
                  </a:glow>
                </a:effectLst>
              </a:rPr>
              <a:t>Parc </a:t>
            </a:r>
          </a:p>
          <a:p>
            <a:pPr algn="ctr"/>
            <a:r>
              <a:rPr lang="es-ES" sz="2400">
                <a:effectLst>
                  <a:glow rad="228600">
                    <a:schemeClr val="bg1"/>
                  </a:glow>
                </a:effectLst>
              </a:rPr>
              <a:t>Científic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78D6320-2379-DDF8-78CA-705855772500}"/>
              </a:ext>
            </a:extLst>
          </p:cNvPr>
          <p:cNvSpPr txBox="1"/>
          <p:nvPr/>
        </p:nvSpPr>
        <p:spPr>
          <a:xfrm>
            <a:off x="1547643" y="2464849"/>
            <a:ext cx="62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</a:rPr>
              <a:t>ETSE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429178E-5B8C-EA0A-7F08-DB9F903705D3}"/>
              </a:ext>
            </a:extLst>
          </p:cNvPr>
          <p:cNvSpPr txBox="1"/>
          <p:nvPr/>
        </p:nvSpPr>
        <p:spPr>
          <a:xfrm>
            <a:off x="9313338" y="4906927"/>
            <a:ext cx="23071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>
                <a:solidFill>
                  <a:srgbClr val="00B050"/>
                </a:solidFill>
              </a:rPr>
              <a:t>Third floor</a:t>
            </a:r>
          </a:p>
          <a:p>
            <a:r>
              <a:rPr lang="es-ES" sz="3200" b="1">
                <a:solidFill>
                  <a:srgbClr val="00B050"/>
                </a:solidFill>
              </a:rPr>
              <a:t>Office 3.1.4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2A1EDFD-67DA-D14D-77DD-B383F782250F}"/>
              </a:ext>
            </a:extLst>
          </p:cNvPr>
          <p:cNvSpPr txBox="1"/>
          <p:nvPr/>
        </p:nvSpPr>
        <p:spPr>
          <a:xfrm>
            <a:off x="9385300" y="2959100"/>
            <a:ext cx="22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effectLst>
                  <a:glow rad="228600">
                    <a:schemeClr val="bg1"/>
                  </a:glow>
                </a:effectLst>
              </a:rPr>
              <a:t>Not the best entrance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8F11908-6BCB-8CC7-6E2E-C7FEEC658F03}"/>
              </a:ext>
            </a:extLst>
          </p:cNvPr>
          <p:cNvSpPr txBox="1"/>
          <p:nvPr/>
        </p:nvSpPr>
        <p:spPr>
          <a:xfrm>
            <a:off x="4517321" y="4545215"/>
            <a:ext cx="149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effectLst>
                  <a:glow rad="228600">
                    <a:schemeClr val="bg1"/>
                  </a:glow>
                </a:effectLst>
              </a:rPr>
              <a:t>Best entrance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AB5392B-AB8F-EE42-25D2-BC6D57276210}"/>
              </a:ext>
            </a:extLst>
          </p:cNvPr>
          <p:cNvCxnSpPr>
            <a:cxnSpLocks/>
          </p:cNvCxnSpPr>
          <p:nvPr/>
        </p:nvCxnSpPr>
        <p:spPr>
          <a:xfrm flipH="1" flipV="1">
            <a:off x="9525000" y="2578100"/>
            <a:ext cx="88900" cy="406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D6E9499-0735-4A10-47C2-8750A380E47F}"/>
              </a:ext>
            </a:extLst>
          </p:cNvPr>
          <p:cNvCxnSpPr>
            <a:cxnSpLocks/>
          </p:cNvCxnSpPr>
          <p:nvPr/>
        </p:nvCxnSpPr>
        <p:spPr>
          <a:xfrm flipV="1">
            <a:off x="5803174" y="4387215"/>
            <a:ext cx="114073" cy="276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A23EABA-A1EB-94F9-D506-021E348386C8}"/>
              </a:ext>
            </a:extLst>
          </p:cNvPr>
          <p:cNvSpPr txBox="1"/>
          <p:nvPr/>
        </p:nvSpPr>
        <p:spPr>
          <a:xfrm>
            <a:off x="2599720" y="442921"/>
            <a:ext cx="81571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/>
              <a:t>Institute of Molecular Science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1AB190E-9385-0264-CCEE-0F2091FA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3744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1227806-D3F8-DDE0-7616-0C49EBE17AF2}"/>
              </a:ext>
            </a:extLst>
          </p:cNvPr>
          <p:cNvSpPr txBox="1"/>
          <p:nvPr/>
        </p:nvSpPr>
        <p:spPr>
          <a:xfrm>
            <a:off x="482600" y="255816"/>
            <a:ext cx="641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chemeClr val="bg1"/>
                </a:solidFill>
              </a:rPr>
              <a:t>Useful tips before going deep</a:t>
            </a:r>
          </a:p>
        </p:txBody>
      </p:sp>
      <p:pic>
        <p:nvPicPr>
          <p:cNvPr id="7" name="Imagen 6" descr="Imagen en blanco y negro de un teclado&#10;&#10;Descripción generada automáticamente con confianza baja">
            <a:extLst>
              <a:ext uri="{FF2B5EF4-FFF2-40B4-BE49-F238E27FC236}">
                <a16:creationId xmlns:a16="http://schemas.microsoft.com/office/drawing/2014/main" id="{9E4F4D78-267A-EC98-F07C-87946FE6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7" y="1241809"/>
            <a:ext cx="2883539" cy="18950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D65019-D782-235F-EABE-81100B481E37}"/>
              </a:ext>
            </a:extLst>
          </p:cNvPr>
          <p:cNvSpPr txBox="1"/>
          <p:nvPr/>
        </p:nvSpPr>
        <p:spPr>
          <a:xfrm>
            <a:off x="4122058" y="1241809"/>
            <a:ext cx="34226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FFFF00"/>
                </a:solidFill>
              </a:rPr>
              <a:t>Command completion</a:t>
            </a:r>
          </a:p>
          <a:p>
            <a:r>
              <a:rPr lang="es-ES" sz="2800">
                <a:solidFill>
                  <a:srgbClr val="FFFF00"/>
                </a:solidFill>
              </a:rPr>
              <a:t>Command finder</a:t>
            </a:r>
          </a:p>
          <a:p>
            <a:r>
              <a:rPr lang="es-ES" sz="2800">
                <a:solidFill>
                  <a:srgbClr val="FFFF00"/>
                </a:solidFill>
              </a:rPr>
              <a:t>Folder information</a:t>
            </a:r>
          </a:p>
          <a:p>
            <a:r>
              <a:rPr lang="es-ES" sz="2800">
                <a:solidFill>
                  <a:srgbClr val="FFFF00"/>
                </a:solidFill>
              </a:rPr>
              <a:t>Navigation assistance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F58457-E029-355E-5676-EE04D9FD7F28}"/>
              </a:ext>
            </a:extLst>
          </p:cNvPr>
          <p:cNvSpPr txBox="1"/>
          <p:nvPr/>
        </p:nvSpPr>
        <p:spPr>
          <a:xfrm>
            <a:off x="1380672" y="3507014"/>
            <a:ext cx="1342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>
                <a:solidFill>
                  <a:srgbClr val="FF0000"/>
                </a:solidFill>
              </a:rPr>
              <a:t>Crtl+C</a:t>
            </a:r>
          </a:p>
          <a:p>
            <a:r>
              <a:rPr lang="es-ES" sz="3600">
                <a:solidFill>
                  <a:srgbClr val="FF0000"/>
                </a:solidFill>
              </a:rPr>
              <a:t>Ctrl+V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5926C7-9838-9657-A2D2-B111753AC49C}"/>
              </a:ext>
            </a:extLst>
          </p:cNvPr>
          <p:cNvSpPr txBox="1"/>
          <p:nvPr/>
        </p:nvSpPr>
        <p:spPr>
          <a:xfrm>
            <a:off x="2817587" y="3683000"/>
            <a:ext cx="3908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Does not generally work </a:t>
            </a:r>
          </a:p>
          <a:p>
            <a:r>
              <a:rPr lang="es-ES" sz="2400">
                <a:solidFill>
                  <a:schemeClr val="bg1"/>
                </a:solidFill>
              </a:rPr>
              <a:t>for copy-paste. </a:t>
            </a:r>
            <a:r>
              <a:rPr lang="es-ES" sz="2400" u="sng">
                <a:solidFill>
                  <a:schemeClr val="bg1"/>
                </a:solidFill>
              </a:rPr>
              <a:t>USE INSTEAD</a:t>
            </a:r>
            <a:r>
              <a:rPr lang="es-ES" sz="240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0025E9-CF50-EE9B-4E8A-43DE58329F7B}"/>
              </a:ext>
            </a:extLst>
          </p:cNvPr>
          <p:cNvSpPr txBox="1"/>
          <p:nvPr/>
        </p:nvSpPr>
        <p:spPr>
          <a:xfrm>
            <a:off x="6723190" y="3589686"/>
            <a:ext cx="49466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FFFF00"/>
                </a:solidFill>
              </a:rPr>
              <a:t>copy</a:t>
            </a:r>
            <a:r>
              <a:rPr lang="es-ES" sz="2800">
                <a:solidFill>
                  <a:srgbClr val="92D050"/>
                </a:solidFill>
              </a:rPr>
              <a:t> Select with cursor</a:t>
            </a:r>
          </a:p>
          <a:p>
            <a:r>
              <a:rPr lang="es-ES" sz="2800" b="1">
                <a:solidFill>
                  <a:srgbClr val="FFFF00"/>
                </a:solidFill>
              </a:rPr>
              <a:t>paste</a:t>
            </a:r>
            <a:r>
              <a:rPr lang="es-ES" sz="2800">
                <a:solidFill>
                  <a:srgbClr val="92D050"/>
                </a:solidFill>
              </a:rPr>
              <a:t> Mouse right (middle) click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34D3690-C441-7F24-96F1-51C66355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9" y="5733144"/>
            <a:ext cx="4015511" cy="63594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520D94D-B3F5-0456-BB81-6A944210A69A}"/>
              </a:ext>
            </a:extLst>
          </p:cNvPr>
          <p:cNvSpPr txBox="1"/>
          <p:nvPr/>
        </p:nvSpPr>
        <p:spPr>
          <a:xfrm>
            <a:off x="4252686" y="5737478"/>
            <a:ext cx="735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by clicking Ctrl+R </a:t>
            </a:r>
            <a:r>
              <a:rPr lang="es-ES" sz="2400">
                <a:solidFill>
                  <a:schemeClr val="accent2"/>
                </a:solidFill>
              </a:rPr>
              <a:t>&gt; </a:t>
            </a:r>
            <a:r>
              <a:rPr lang="es-ES" sz="2400">
                <a:solidFill>
                  <a:schemeClr val="bg1"/>
                </a:solidFill>
              </a:rPr>
              <a:t>start writing command </a:t>
            </a:r>
            <a:r>
              <a:rPr lang="es-ES" sz="2400">
                <a:solidFill>
                  <a:schemeClr val="accent2"/>
                </a:solidFill>
              </a:rPr>
              <a:t>&gt;</a:t>
            </a:r>
            <a:r>
              <a:rPr lang="es-ES" sz="2400">
                <a:solidFill>
                  <a:schemeClr val="bg1"/>
                </a:solidFill>
              </a:rPr>
              <a:t> Ctrl+R ‘till hit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032E61D-B829-68E6-1514-A736DA7C2924}"/>
              </a:ext>
            </a:extLst>
          </p:cNvPr>
          <p:cNvSpPr txBox="1"/>
          <p:nvPr/>
        </p:nvSpPr>
        <p:spPr>
          <a:xfrm>
            <a:off x="420914" y="50187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u="sng">
                <a:solidFill>
                  <a:schemeClr val="bg1"/>
                </a:solidFill>
              </a:rPr>
              <a:t>Reverse command search </a:t>
            </a:r>
            <a:endParaRPr lang="es-ES" sz="2800" u="sng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00AF18E-F4AD-6E0E-2798-3B11DB26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2688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48FB603-3EB3-3495-2D72-AD26595B4F31}"/>
              </a:ext>
            </a:extLst>
          </p:cNvPr>
          <p:cNvSpPr txBox="1"/>
          <p:nvPr/>
        </p:nvSpPr>
        <p:spPr>
          <a:xfrm>
            <a:off x="482600" y="255816"/>
            <a:ext cx="6392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chemeClr val="bg1"/>
                </a:solidFill>
              </a:rPr>
              <a:t>Trying simple/fun commands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F6D965-CA64-E5AD-A587-1FDFEFFE4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5"/>
          <a:stretch/>
        </p:blipFill>
        <p:spPr>
          <a:xfrm>
            <a:off x="864202" y="1395990"/>
            <a:ext cx="4123270" cy="4952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080F6CE-FBD8-93F0-FE12-5029A7C64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"/>
          <a:stretch/>
        </p:blipFill>
        <p:spPr>
          <a:xfrm>
            <a:off x="6299802" y="1332490"/>
            <a:ext cx="3348570" cy="21405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D90337B-5EFA-6E41-FC30-883ECA5CB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"/>
          <a:stretch/>
        </p:blipFill>
        <p:spPr>
          <a:xfrm>
            <a:off x="864202" y="2530478"/>
            <a:ext cx="3363848" cy="201204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8ADD88E-0391-AD08-BCF4-30CED36EC804}"/>
              </a:ext>
            </a:extLst>
          </p:cNvPr>
          <p:cNvSpPr txBox="1"/>
          <p:nvPr/>
        </p:nvSpPr>
        <p:spPr>
          <a:xfrm>
            <a:off x="687614" y="4673992"/>
            <a:ext cx="4546600" cy="175432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FFFF00"/>
                </a:solidFill>
                <a:highlight>
                  <a:srgbClr val="4500F0"/>
                </a:highlight>
              </a:rPr>
              <a:t>CTRL + C</a:t>
            </a:r>
            <a:r>
              <a:rPr lang="en-US">
                <a:solidFill>
                  <a:srgbClr val="FFFF00"/>
                </a:solidFill>
              </a:rPr>
              <a:t> requests that the program abort.</a:t>
            </a:r>
          </a:p>
          <a:p>
            <a:pPr algn="just"/>
            <a:r>
              <a:rPr lang="en-US">
                <a:solidFill>
                  <a:srgbClr val="FFFF00"/>
                </a:solidFill>
                <a:highlight>
                  <a:srgbClr val="4500F0"/>
                </a:highlight>
              </a:rPr>
              <a:t>CTRL + Z</a:t>
            </a:r>
            <a:r>
              <a:rPr lang="en-US">
                <a:solidFill>
                  <a:srgbClr val="FFFF00"/>
                </a:solidFill>
              </a:rPr>
              <a:t> suspends the program and it remains resident as a background task. Suspending a program allows you to resume it later with the command </a:t>
            </a:r>
            <a:r>
              <a:rPr lang="en-US" b="1">
                <a:solidFill>
                  <a:schemeClr val="accent4"/>
                </a:solidFill>
              </a:rPr>
              <a:t>fg</a:t>
            </a:r>
            <a:r>
              <a:rPr lang="en-US">
                <a:solidFill>
                  <a:srgbClr val="FFFF00"/>
                </a:solidFill>
              </a:rPr>
              <a:t>. Remaining background tasks are killed when you exit the login shell.</a:t>
            </a:r>
            <a:endParaRPr lang="es-ES">
              <a:solidFill>
                <a:srgbClr val="FFFF00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2D65A4A-8CFB-CE72-480B-04F4D9465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801" y="3838815"/>
            <a:ext cx="5276285" cy="354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63917CD-5EFD-50DF-C883-7D544EDA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801" y="6027431"/>
            <a:ext cx="4301257" cy="3282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4BCB3C8-3A52-0521-8FD8-5FC7A081A5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74" b="1"/>
          <a:stretch/>
        </p:blipFill>
        <p:spPr>
          <a:xfrm>
            <a:off x="6308873" y="5077522"/>
            <a:ext cx="5026784" cy="30466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5D61454-4739-6664-0A7E-433D095D4833}"/>
              </a:ext>
            </a:extLst>
          </p:cNvPr>
          <p:cNvSpPr txBox="1"/>
          <p:nvPr/>
        </p:nvSpPr>
        <p:spPr>
          <a:xfrm>
            <a:off x="6988948" y="4666201"/>
            <a:ext cx="2916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accent4"/>
                </a:solidFill>
              </a:rPr>
              <a:t>(Sometime is fun to chat)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B28B748-5553-AC4D-E53A-1AB6DF8F72F5}"/>
              </a:ext>
            </a:extLst>
          </p:cNvPr>
          <p:cNvSpPr txBox="1"/>
          <p:nvPr/>
        </p:nvSpPr>
        <p:spPr>
          <a:xfrm>
            <a:off x="6927263" y="5612757"/>
            <a:ext cx="3399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accent4"/>
                </a:solidFill>
              </a:rPr>
              <a:t>(Sometime you need to focus)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1E49200-AB55-7096-A338-33C8ED53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7779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D76ADCD-E4DF-86E8-21A9-3B1C354ADE1A}"/>
              </a:ext>
            </a:extLst>
          </p:cNvPr>
          <p:cNvSpPr txBox="1"/>
          <p:nvPr/>
        </p:nvSpPr>
        <p:spPr>
          <a:xfrm>
            <a:off x="355600" y="198263"/>
            <a:ext cx="11607800" cy="630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/>
              <a:t>Retrieving disk space and memory availability</a:t>
            </a:r>
          </a:p>
          <a:p>
            <a:endParaRPr lang="es-ES" sz="2400"/>
          </a:p>
          <a:p>
            <a:r>
              <a:rPr lang="es-ES" sz="2400" b="1">
                <a:highlight>
                  <a:srgbClr val="FFFF00"/>
                </a:highlight>
              </a:rPr>
              <a:t>df</a:t>
            </a:r>
            <a:r>
              <a:rPr lang="es-ES" sz="2400"/>
              <a:t>: </a:t>
            </a:r>
            <a:r>
              <a:rPr lang="en-US" sz="2400"/>
              <a:t>Show information about the file system on which each FILE resides, or all file systems by default. </a:t>
            </a:r>
            <a:r>
              <a:rPr lang="en-US" sz="2400" b="1">
                <a:solidFill>
                  <a:srgbClr val="4500F0"/>
                </a:solidFill>
              </a:rPr>
              <a:t>Interesting</a:t>
            </a:r>
            <a:r>
              <a:rPr lang="en-US" sz="2400"/>
              <a:t> </a:t>
            </a:r>
            <a:r>
              <a:rPr lang="en-US" sz="2400" b="1">
                <a:solidFill>
                  <a:srgbClr val="4500F0"/>
                </a:solidFill>
              </a:rPr>
              <a:t>option: </a:t>
            </a:r>
            <a:r>
              <a:rPr lang="en-US" sz="2400" b="1"/>
              <a:t>-h </a:t>
            </a:r>
            <a:r>
              <a:rPr lang="en-US" sz="2400"/>
              <a:t>(human reading)</a:t>
            </a:r>
            <a:endParaRPr lang="es-ES" sz="2400"/>
          </a:p>
          <a:p>
            <a:endParaRPr lang="es-ES" sz="1100"/>
          </a:p>
          <a:p>
            <a:r>
              <a:rPr lang="es-ES" sz="2400" b="1">
                <a:highlight>
                  <a:srgbClr val="FFFF00"/>
                </a:highlight>
              </a:rPr>
              <a:t>du</a:t>
            </a:r>
            <a:r>
              <a:rPr lang="es-ES" sz="2400"/>
              <a:t>: </a:t>
            </a:r>
            <a:r>
              <a:rPr lang="en-US" sz="2400"/>
              <a:t>Summarize disk usage of the set of FILEs, recursively for directories. </a:t>
            </a:r>
            <a:br>
              <a:rPr lang="en-US" sz="2400"/>
            </a:br>
            <a:r>
              <a:rPr lang="en-US" sz="2400"/>
              <a:t>	</a:t>
            </a:r>
            <a:r>
              <a:rPr lang="en-US" sz="2400" b="1">
                <a:solidFill>
                  <a:srgbClr val="4500F0"/>
                </a:solidFill>
              </a:rPr>
              <a:t>Interesting</a:t>
            </a:r>
            <a:r>
              <a:rPr lang="en-US" sz="2400"/>
              <a:t> </a:t>
            </a:r>
            <a:r>
              <a:rPr lang="en-US" sz="2400" b="1">
                <a:solidFill>
                  <a:srgbClr val="4500F0"/>
                </a:solidFill>
              </a:rPr>
              <a:t>options</a:t>
            </a:r>
            <a:r>
              <a:rPr lang="en-US" sz="2400"/>
              <a:t>: </a:t>
            </a:r>
            <a:r>
              <a:rPr lang="en-US" sz="2400" b="1"/>
              <a:t>-s </a:t>
            </a:r>
            <a:r>
              <a:rPr lang="en-US" sz="2400"/>
              <a:t>(summarize) </a:t>
            </a:r>
            <a:r>
              <a:rPr lang="en-US" sz="2400" b="1"/>
              <a:t>-h </a:t>
            </a:r>
            <a:r>
              <a:rPr lang="en-US" sz="2400"/>
              <a:t>(human reading)</a:t>
            </a:r>
            <a:endParaRPr lang="es-ES" sz="2400"/>
          </a:p>
          <a:p>
            <a:endParaRPr lang="es-ES" sz="2400"/>
          </a:p>
          <a:p>
            <a:endParaRPr lang="es-ES" sz="2400"/>
          </a:p>
          <a:p>
            <a:endParaRPr lang="es-ES" sz="2400"/>
          </a:p>
          <a:p>
            <a:endParaRPr lang="es-ES" sz="1400"/>
          </a:p>
          <a:p>
            <a:r>
              <a:rPr lang="es-ES" sz="2400" b="1">
                <a:highlight>
                  <a:srgbClr val="FFFF00"/>
                </a:highlight>
              </a:rPr>
              <a:t>free</a:t>
            </a:r>
            <a:r>
              <a:rPr lang="es-ES" sz="2400"/>
              <a:t>: display the free amount of memory (</a:t>
            </a:r>
            <a:r>
              <a:rPr lang="es-ES" sz="2400" b="1"/>
              <a:t>-h </a:t>
            </a:r>
            <a:r>
              <a:rPr lang="es-ES" sz="2400"/>
              <a:t>for humans)</a:t>
            </a:r>
          </a:p>
          <a:p>
            <a:endParaRPr lang="es-ES" sz="2400"/>
          </a:p>
          <a:p>
            <a:endParaRPr lang="es-ES" sz="2000"/>
          </a:p>
          <a:p>
            <a:r>
              <a:rPr lang="es-ES" sz="4000" b="1"/>
              <a:t>Exiting the shell</a:t>
            </a:r>
          </a:p>
          <a:p>
            <a:endParaRPr lang="es-ES" sz="1050"/>
          </a:p>
          <a:p>
            <a:r>
              <a:rPr lang="es-ES" sz="2400" b="1">
                <a:highlight>
                  <a:srgbClr val="FFFF00"/>
                </a:highlight>
              </a:rPr>
              <a:t>exit</a:t>
            </a:r>
            <a:r>
              <a:rPr lang="es-ES" sz="2400"/>
              <a:t>: Exit the shell.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1B0CEF-197F-898A-D6BA-C9F043A0A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6075"/>
          <a:stretch/>
        </p:blipFill>
        <p:spPr>
          <a:xfrm>
            <a:off x="1105487" y="3048000"/>
            <a:ext cx="10121313" cy="816814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B107BF1-8C8A-AB47-C762-EE9CCBAE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070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81230"/>
            <a:ext cx="7218443" cy="40526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1" y="78315"/>
            <a:ext cx="4654960" cy="67319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B7BF97-4852-4A3D-85DC-3797E7046297}"/>
              </a:ext>
            </a:extLst>
          </p:cNvPr>
          <p:cNvSpPr txBox="1"/>
          <p:nvPr/>
        </p:nvSpPr>
        <p:spPr>
          <a:xfrm>
            <a:off x="740227" y="304394"/>
            <a:ext cx="6459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>
                <a:solidFill>
                  <a:srgbClr val="FF0000"/>
                </a:solidFill>
              </a:rPr>
              <a:t>File system - Tree structure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7AF447-88D4-485A-9B86-9FFEC8138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29" y="6020797"/>
            <a:ext cx="5501737" cy="469482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4EAAEAA-C5DA-CD57-04C1-9FECBC886CD8}"/>
              </a:ext>
            </a:extLst>
          </p:cNvPr>
          <p:cNvCxnSpPr>
            <a:cxnSpLocks/>
          </p:cNvCxnSpPr>
          <p:nvPr/>
        </p:nvCxnSpPr>
        <p:spPr>
          <a:xfrm>
            <a:off x="5611907" y="5408023"/>
            <a:ext cx="5122" cy="586377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5979D0-EE5F-C5E4-E16D-CC08C3A7EE64}"/>
              </a:ext>
            </a:extLst>
          </p:cNvPr>
          <p:cNvSpPr txBox="1"/>
          <p:nvPr/>
        </p:nvSpPr>
        <p:spPr>
          <a:xfrm>
            <a:off x="5273639" y="4889215"/>
            <a:ext cx="768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level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964FAEB-542C-2B5C-3B58-44039A1B8FB0}"/>
              </a:ext>
            </a:extLst>
          </p:cNvPr>
          <p:cNvSpPr txBox="1"/>
          <p:nvPr/>
        </p:nvSpPr>
        <p:spPr>
          <a:xfrm>
            <a:off x="3793589" y="5057364"/>
            <a:ext cx="1428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from path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F1C440F-C220-F041-CCEC-C72DE2664297}"/>
              </a:ext>
            </a:extLst>
          </p:cNvPr>
          <p:cNvCxnSpPr>
            <a:cxnSpLocks/>
          </p:cNvCxnSpPr>
          <p:nvPr/>
        </p:nvCxnSpPr>
        <p:spPr>
          <a:xfrm>
            <a:off x="4752800" y="5508444"/>
            <a:ext cx="120592" cy="5097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9B595DB2-A2A1-F20A-3D0C-CE7D17BB2848}"/>
              </a:ext>
            </a:extLst>
          </p:cNvPr>
          <p:cNvCxnSpPr>
            <a:cxnSpLocks/>
          </p:cNvCxnSpPr>
          <p:nvPr/>
        </p:nvCxnSpPr>
        <p:spPr>
          <a:xfrm>
            <a:off x="7804079" y="3922303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CDCD55DF-E45F-9F5C-2CAE-F1F58791E313}"/>
              </a:ext>
            </a:extLst>
          </p:cNvPr>
          <p:cNvCxnSpPr>
            <a:cxnSpLocks/>
          </p:cNvCxnSpPr>
          <p:nvPr/>
        </p:nvCxnSpPr>
        <p:spPr>
          <a:xfrm>
            <a:off x="7804078" y="4783620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313ED3E6-4B79-59F0-1AE2-5B1EDCBD40C8}"/>
              </a:ext>
            </a:extLst>
          </p:cNvPr>
          <p:cNvCxnSpPr>
            <a:cxnSpLocks/>
          </p:cNvCxnSpPr>
          <p:nvPr/>
        </p:nvCxnSpPr>
        <p:spPr>
          <a:xfrm>
            <a:off x="7804077" y="2912011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CCCE64F-4C79-B7E4-B251-4FB95CF8CC5A}"/>
              </a:ext>
            </a:extLst>
          </p:cNvPr>
          <p:cNvCxnSpPr>
            <a:cxnSpLocks/>
          </p:cNvCxnSpPr>
          <p:nvPr/>
        </p:nvCxnSpPr>
        <p:spPr>
          <a:xfrm>
            <a:off x="7792091" y="352034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73E585D-A4F8-DE2E-F2DB-E4A0EC4CDFA9}"/>
              </a:ext>
            </a:extLst>
          </p:cNvPr>
          <p:cNvCxnSpPr>
            <a:cxnSpLocks/>
          </p:cNvCxnSpPr>
          <p:nvPr/>
        </p:nvCxnSpPr>
        <p:spPr>
          <a:xfrm>
            <a:off x="7754992" y="1644865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5168C2C-C277-3E28-CB78-E040388D122F}"/>
              </a:ext>
            </a:extLst>
          </p:cNvPr>
          <p:cNvCxnSpPr>
            <a:cxnSpLocks/>
          </p:cNvCxnSpPr>
          <p:nvPr/>
        </p:nvCxnSpPr>
        <p:spPr>
          <a:xfrm>
            <a:off x="7743005" y="1221912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CD3852C-6E66-F872-E97E-AA51393A268B}"/>
              </a:ext>
            </a:extLst>
          </p:cNvPr>
          <p:cNvCxnSpPr>
            <a:cxnSpLocks/>
          </p:cNvCxnSpPr>
          <p:nvPr/>
        </p:nvCxnSpPr>
        <p:spPr>
          <a:xfrm>
            <a:off x="7772115" y="2052406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8F23C3D9-897C-CEB0-4116-97FA4173F9FA}"/>
              </a:ext>
            </a:extLst>
          </p:cNvPr>
          <p:cNvCxnSpPr>
            <a:cxnSpLocks/>
          </p:cNvCxnSpPr>
          <p:nvPr/>
        </p:nvCxnSpPr>
        <p:spPr>
          <a:xfrm>
            <a:off x="7792093" y="3509624"/>
            <a:ext cx="67809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0D8B296-4A9E-2326-42E1-75C37207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909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88643027-3300-2C71-4BAD-961AF5F32C07}"/>
              </a:ext>
            </a:extLst>
          </p:cNvPr>
          <p:cNvSpPr/>
          <p:nvPr/>
        </p:nvSpPr>
        <p:spPr>
          <a:xfrm>
            <a:off x="6730613" y="4925042"/>
            <a:ext cx="4464829" cy="1577357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3A0844E-7CA2-C567-F3CF-0E68F4DF7D65}"/>
              </a:ext>
            </a:extLst>
          </p:cNvPr>
          <p:cNvSpPr/>
          <p:nvPr/>
        </p:nvSpPr>
        <p:spPr>
          <a:xfrm>
            <a:off x="6723870" y="3837393"/>
            <a:ext cx="4464829" cy="61978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E2A9177-048F-1751-95D0-DAF262C78232}"/>
              </a:ext>
            </a:extLst>
          </p:cNvPr>
          <p:cNvSpPr/>
          <p:nvPr/>
        </p:nvSpPr>
        <p:spPr>
          <a:xfrm>
            <a:off x="1309474" y="3670300"/>
            <a:ext cx="4024526" cy="290195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4AF3E5-4693-2A47-5884-E6C599A3BFBC}"/>
              </a:ext>
            </a:extLst>
          </p:cNvPr>
          <p:cNvSpPr txBox="1"/>
          <p:nvPr/>
        </p:nvSpPr>
        <p:spPr>
          <a:xfrm>
            <a:off x="524612" y="269857"/>
            <a:ext cx="9349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/>
              <a:t>Navigation – File system tree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A9A46A-3371-4E80-4661-C14013B509E1}"/>
              </a:ext>
            </a:extLst>
          </p:cNvPr>
          <p:cNvSpPr txBox="1"/>
          <p:nvPr/>
        </p:nvSpPr>
        <p:spPr>
          <a:xfrm>
            <a:off x="827804" y="1504267"/>
            <a:ext cx="834747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highlight>
                  <a:srgbClr val="FFFF00"/>
                </a:highlight>
              </a:rPr>
              <a:t>pwd</a:t>
            </a:r>
            <a:r>
              <a:rPr lang="es-ES" sz="2800"/>
              <a:t>: print name of current working directory</a:t>
            </a:r>
          </a:p>
          <a:p>
            <a:endParaRPr lang="es-ES" sz="2000"/>
          </a:p>
          <a:p>
            <a:r>
              <a:rPr lang="es-ES" sz="2800">
                <a:highlight>
                  <a:srgbClr val="FFFF00"/>
                </a:highlight>
              </a:rPr>
              <a:t>ls</a:t>
            </a:r>
            <a:r>
              <a:rPr lang="es-ES" sz="2800"/>
              <a:t>: &lt;file, folder or path&gt;(optional): list directory contents</a:t>
            </a:r>
          </a:p>
          <a:p>
            <a:endParaRPr lang="es-ES" sz="2000"/>
          </a:p>
          <a:p>
            <a:r>
              <a:rPr lang="es-ES" sz="2800">
                <a:highlight>
                  <a:srgbClr val="FFFF00"/>
                </a:highlight>
              </a:rPr>
              <a:t>cd</a:t>
            </a:r>
            <a:r>
              <a:rPr lang="es-ES" sz="2800"/>
              <a:t> &lt;folder or path&gt;(optional): change directory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7D75E9-E8A5-4E82-E6BC-9E4A0364A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7" b="34202"/>
          <a:stretch/>
        </p:blipFill>
        <p:spPr>
          <a:xfrm>
            <a:off x="1547469" y="3793531"/>
            <a:ext cx="3524144" cy="11539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B68E73-0E7D-B5A5-69D8-52C3AD96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49" y="5293699"/>
            <a:ext cx="3245474" cy="1924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F6447A-183F-3F4E-EFD9-7DE246938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46"/>
          <a:stretch/>
        </p:blipFill>
        <p:spPr>
          <a:xfrm>
            <a:off x="1533394" y="6024490"/>
            <a:ext cx="3524144" cy="3903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C2F040-8E0D-0B28-6233-1D8344530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69" y="5486118"/>
            <a:ext cx="3170318" cy="1933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A8611A-6866-3686-0E39-CAC09ACF2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50" b="21638"/>
          <a:stretch/>
        </p:blipFill>
        <p:spPr>
          <a:xfrm>
            <a:off x="1547469" y="5090605"/>
            <a:ext cx="3495995" cy="21206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4759F9F-70B3-8808-4E11-EDB7AF89EEBF}"/>
              </a:ext>
            </a:extLst>
          </p:cNvPr>
          <p:cNvSpPr/>
          <p:nvPr/>
        </p:nvSpPr>
        <p:spPr>
          <a:xfrm>
            <a:off x="1458909" y="5028120"/>
            <a:ext cx="3751266" cy="8916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102B4E2-A1B0-A6C6-A807-10CACC72B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195" y="3965498"/>
            <a:ext cx="3228608" cy="375419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E4C1FC4-AAC4-D10C-E1F9-5B54F6356A2D}"/>
              </a:ext>
            </a:extLst>
          </p:cNvPr>
          <p:cNvCxnSpPr>
            <a:cxnSpLocks/>
          </p:cNvCxnSpPr>
          <p:nvPr/>
        </p:nvCxnSpPr>
        <p:spPr>
          <a:xfrm flipH="1" flipV="1">
            <a:off x="8454248" y="4400026"/>
            <a:ext cx="384952" cy="22277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C0AD4C2-DAE6-B59A-D31C-249C0597A2A3}"/>
              </a:ext>
            </a:extLst>
          </p:cNvPr>
          <p:cNvSpPr txBox="1"/>
          <p:nvPr/>
        </p:nvSpPr>
        <p:spPr>
          <a:xfrm>
            <a:off x="8879749" y="4451001"/>
            <a:ext cx="198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My home directory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2C71C3C-ADA2-48F6-01FC-F4C9697B2F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6"/>
          <a:stretch/>
        </p:blipFill>
        <p:spPr>
          <a:xfrm>
            <a:off x="7001195" y="5035550"/>
            <a:ext cx="3862205" cy="75378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FB4F38D-67A6-965A-2C83-F59962063A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0"/>
          <a:stretch/>
        </p:blipFill>
        <p:spPr>
          <a:xfrm>
            <a:off x="7015319" y="5835650"/>
            <a:ext cx="3309782" cy="577222"/>
          </a:xfrm>
          <a:prstGeom prst="rect">
            <a:avLst/>
          </a:prstGeom>
        </p:spPr>
      </p:pic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D544286B-D693-FD57-C2EE-F5D8BAD3A911}"/>
              </a:ext>
            </a:extLst>
          </p:cNvPr>
          <p:cNvSpPr/>
          <p:nvPr/>
        </p:nvSpPr>
        <p:spPr>
          <a:xfrm>
            <a:off x="9806539" y="5210730"/>
            <a:ext cx="518561" cy="22328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91552415-D350-FC79-1299-88CF2225EE91}"/>
              </a:ext>
            </a:extLst>
          </p:cNvPr>
          <p:cNvSpPr/>
          <p:nvPr/>
        </p:nvSpPr>
        <p:spPr>
          <a:xfrm>
            <a:off x="9787490" y="3947080"/>
            <a:ext cx="280436" cy="22328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BFCC1BE7-1C4B-191E-80D9-9D58F255B7DD}"/>
              </a:ext>
            </a:extLst>
          </p:cNvPr>
          <p:cNvSpPr/>
          <p:nvPr/>
        </p:nvSpPr>
        <p:spPr>
          <a:xfrm>
            <a:off x="9530314" y="5806043"/>
            <a:ext cx="489985" cy="22328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657820B-E88D-264D-646D-8A57B27D78D8}"/>
              </a:ext>
            </a:extLst>
          </p:cNvPr>
          <p:cNvSpPr txBox="1"/>
          <p:nvPr/>
        </p:nvSpPr>
        <p:spPr>
          <a:xfrm>
            <a:off x="8217653" y="2866839"/>
            <a:ext cx="294247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>
                <a:solidFill>
                  <a:srgbClr val="FF0000"/>
                </a:solidFill>
              </a:rPr>
              <a:t>Absolute</a:t>
            </a:r>
            <a:r>
              <a:rPr lang="es-ES">
                <a:solidFill>
                  <a:srgbClr val="FF0000"/>
                </a:solidFill>
              </a:rPr>
              <a:t> path</a:t>
            </a:r>
            <a:r>
              <a:rPr lang="es-ES">
                <a:solidFill>
                  <a:srgbClr val="7030A0"/>
                </a:solidFill>
              </a:rPr>
              <a:t>: /home/calbo/</a:t>
            </a:r>
          </a:p>
          <a:p>
            <a:r>
              <a:rPr lang="es-ES" b="1">
                <a:solidFill>
                  <a:srgbClr val="FF0000"/>
                </a:solidFill>
              </a:rPr>
              <a:t>Relative</a:t>
            </a:r>
            <a:r>
              <a:rPr lang="es-ES">
                <a:solidFill>
                  <a:srgbClr val="FF0000"/>
                </a:solidFill>
              </a:rPr>
              <a:t> path: </a:t>
            </a:r>
            <a:r>
              <a:rPr lang="es-ES">
                <a:solidFill>
                  <a:srgbClr val="7030A0"/>
                </a:solidFill>
              </a:rPr>
              <a:t>../../proc/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FD5559-5687-887F-D64D-06C04B9F11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55953" b="-1"/>
          <a:stretch/>
        </p:blipFill>
        <p:spPr>
          <a:xfrm>
            <a:off x="1542055" y="5679236"/>
            <a:ext cx="1464670" cy="19256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AEC171B-42AD-56E5-23B4-08B7EA9B1F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3644" y="5705475"/>
            <a:ext cx="786209" cy="18106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14AB99A-0131-009E-C144-F610217674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385" t="1" b="-1"/>
          <a:stretch/>
        </p:blipFill>
        <p:spPr>
          <a:xfrm>
            <a:off x="3997324" y="5669711"/>
            <a:ext cx="1184275" cy="19256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3D00AC5-EAD0-3E20-1821-8399D732B95A}"/>
              </a:ext>
            </a:extLst>
          </p:cNvPr>
          <p:cNvSpPr txBox="1"/>
          <p:nvPr/>
        </p:nvSpPr>
        <p:spPr>
          <a:xfrm>
            <a:off x="5274676" y="5199248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?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01559328-F13F-2458-2D84-78077D24D86E}"/>
              </a:ext>
            </a:extLst>
          </p:cNvPr>
          <p:cNvSpPr/>
          <p:nvPr/>
        </p:nvSpPr>
        <p:spPr>
          <a:xfrm>
            <a:off x="4430763" y="4363707"/>
            <a:ext cx="579387" cy="22328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C95621D-D104-BA67-F0DD-BFD92B9C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009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4744148-D59C-780F-EE3C-B0229F422487}"/>
              </a:ext>
            </a:extLst>
          </p:cNvPr>
          <p:cNvSpPr txBox="1"/>
          <p:nvPr/>
        </p:nvSpPr>
        <p:spPr>
          <a:xfrm>
            <a:off x="938668" y="368142"/>
            <a:ext cx="10668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/>
              <a:t>Important facts about filenames (and directories)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A8769A-DBC5-5A29-FF58-2989E952F763}"/>
              </a:ext>
            </a:extLst>
          </p:cNvPr>
          <p:cNvSpPr txBox="1"/>
          <p:nvPr/>
        </p:nvSpPr>
        <p:spPr>
          <a:xfrm>
            <a:off x="1157311" y="1358535"/>
            <a:ext cx="1077726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/>
              <a:t>Filenames that start with a dot “.” are hidden to regular</a:t>
            </a:r>
            <a:r>
              <a:rPr lang="es-ES" sz="2800" b="1"/>
              <a:t> ls</a:t>
            </a:r>
            <a:r>
              <a:rPr lang="es-ES" sz="2800"/>
              <a:t>. </a:t>
            </a:r>
          </a:p>
          <a:p>
            <a:endParaRPr lang="es-ES" sz="500"/>
          </a:p>
          <a:p>
            <a:r>
              <a:rPr lang="es-ES" sz="2800"/>
              <a:t>	</a:t>
            </a:r>
            <a:r>
              <a:rPr lang="es-ES" sz="2800">
                <a:solidFill>
                  <a:schemeClr val="accent6"/>
                </a:solidFill>
              </a:rPr>
              <a:t>To list them you need “</a:t>
            </a:r>
            <a:r>
              <a:rPr lang="es-ES" sz="2800" b="1">
                <a:solidFill>
                  <a:schemeClr val="accent6"/>
                </a:solidFill>
              </a:rPr>
              <a:t>ls -a</a:t>
            </a:r>
            <a:r>
              <a:rPr lang="es-ES" sz="2800">
                <a:solidFill>
                  <a:schemeClr val="accent6"/>
                </a:solidFill>
              </a:rPr>
              <a:t>”</a:t>
            </a:r>
          </a:p>
          <a:p>
            <a:endParaRPr lang="es-ES" sz="2800"/>
          </a:p>
          <a:p>
            <a:r>
              <a:rPr lang="es-ES" sz="2800"/>
              <a:t>Filenames and commands in Linux are case sensitive. </a:t>
            </a:r>
          </a:p>
          <a:p>
            <a:endParaRPr lang="es-ES" sz="500"/>
          </a:p>
          <a:p>
            <a:r>
              <a:rPr lang="es-ES" sz="2800"/>
              <a:t>	</a:t>
            </a:r>
            <a:r>
              <a:rPr lang="es-ES" sz="2800">
                <a:solidFill>
                  <a:srgbClr val="FF0000"/>
                </a:solidFill>
              </a:rPr>
              <a:t>“</a:t>
            </a:r>
            <a:r>
              <a:rPr lang="es-ES" sz="2800" b="1">
                <a:solidFill>
                  <a:srgbClr val="FF0000"/>
                </a:solidFill>
              </a:rPr>
              <a:t>File1</a:t>
            </a:r>
            <a:r>
              <a:rPr lang="es-ES" sz="2800">
                <a:solidFill>
                  <a:srgbClr val="FF0000"/>
                </a:solidFill>
              </a:rPr>
              <a:t>” and “</a:t>
            </a:r>
            <a:r>
              <a:rPr lang="es-ES" sz="2800" b="1">
                <a:solidFill>
                  <a:srgbClr val="FF0000"/>
                </a:solidFill>
              </a:rPr>
              <a:t>file1</a:t>
            </a:r>
            <a:r>
              <a:rPr lang="es-ES" sz="2800">
                <a:solidFill>
                  <a:srgbClr val="FF0000"/>
                </a:solidFill>
              </a:rPr>
              <a:t>” are different</a:t>
            </a:r>
          </a:p>
          <a:p>
            <a:endParaRPr lang="es-ES" sz="2800"/>
          </a:p>
          <a:p>
            <a:r>
              <a:rPr lang="es-ES" sz="2800"/>
              <a:t>Do not use space or punctuation characters in filenames. </a:t>
            </a:r>
          </a:p>
          <a:p>
            <a:endParaRPr lang="es-ES" sz="500"/>
          </a:p>
          <a:p>
            <a:r>
              <a:rPr lang="es-ES" sz="2800"/>
              <a:t>	</a:t>
            </a:r>
            <a:r>
              <a:rPr lang="es-ES" sz="2800">
                <a:solidFill>
                  <a:srgbClr val="4500F0"/>
                </a:solidFill>
              </a:rPr>
              <a:t>Rather you can use </a:t>
            </a:r>
            <a:r>
              <a:rPr lang="es-ES" sz="2800" b="1">
                <a:solidFill>
                  <a:srgbClr val="4500F0"/>
                </a:solidFill>
              </a:rPr>
              <a:t>dot</a:t>
            </a:r>
            <a:r>
              <a:rPr lang="es-ES" sz="2800">
                <a:solidFill>
                  <a:srgbClr val="4500F0"/>
                </a:solidFill>
              </a:rPr>
              <a:t> “.”, </a:t>
            </a:r>
            <a:r>
              <a:rPr lang="es-ES" sz="2800" b="1">
                <a:solidFill>
                  <a:srgbClr val="4500F0"/>
                </a:solidFill>
              </a:rPr>
              <a:t>dash</a:t>
            </a:r>
            <a:r>
              <a:rPr lang="es-ES" sz="2800">
                <a:solidFill>
                  <a:srgbClr val="4500F0"/>
                </a:solidFill>
              </a:rPr>
              <a:t> “-”, or </a:t>
            </a:r>
            <a:r>
              <a:rPr lang="es-ES" sz="2800" b="1">
                <a:solidFill>
                  <a:srgbClr val="4500F0"/>
                </a:solidFill>
              </a:rPr>
              <a:t>underscore</a:t>
            </a:r>
            <a:r>
              <a:rPr lang="es-ES" sz="2800">
                <a:solidFill>
                  <a:srgbClr val="4500F0"/>
                </a:solidFill>
              </a:rPr>
              <a:t> “_”</a:t>
            </a:r>
          </a:p>
          <a:p>
            <a:endParaRPr lang="es-ES" sz="2800">
              <a:solidFill>
                <a:srgbClr val="4500F0"/>
              </a:solidFill>
            </a:endParaRPr>
          </a:p>
          <a:p>
            <a:r>
              <a:rPr lang="es-ES" sz="2800"/>
              <a:t>Linux has no concept of file extension. You may use files any way you like.</a:t>
            </a:r>
          </a:p>
          <a:p>
            <a:br>
              <a:rPr lang="es-ES" sz="300">
                <a:solidFill>
                  <a:srgbClr val="4500F0"/>
                </a:solidFill>
              </a:rPr>
            </a:br>
            <a:r>
              <a:rPr lang="es-ES" sz="2800">
                <a:solidFill>
                  <a:srgbClr val="4500F0"/>
                </a:solidFill>
              </a:rPr>
              <a:t>	</a:t>
            </a:r>
            <a:r>
              <a:rPr lang="es-ES" sz="2800">
                <a:solidFill>
                  <a:srgbClr val="7030A0"/>
                </a:solidFill>
              </a:rPr>
              <a:t>Some programs do </a:t>
            </a:r>
            <a:r>
              <a:rPr lang="es-ES" sz="2800" b="1">
                <a:solidFill>
                  <a:srgbClr val="7030A0"/>
                </a:solidFill>
              </a:rPr>
              <a:t>recognise</a:t>
            </a:r>
            <a:r>
              <a:rPr lang="es-ES" sz="2800">
                <a:solidFill>
                  <a:srgbClr val="7030A0"/>
                </a:solidFill>
              </a:rPr>
              <a:t> extension</a:t>
            </a:r>
          </a:p>
        </p:txBody>
      </p:sp>
      <p:pic>
        <p:nvPicPr>
          <p:cNvPr id="7" name="Imagen 6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AF9BB8C0-182D-B3FD-DDCF-230232A95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352550"/>
            <a:ext cx="544739" cy="636708"/>
          </a:xfrm>
          <a:prstGeom prst="rect">
            <a:avLst/>
          </a:prstGeom>
        </p:spPr>
      </p:pic>
      <p:pic>
        <p:nvPicPr>
          <p:cNvPr id="8" name="Imagen 7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344EFBCE-1ACE-AEC1-60F0-A63291DE3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2690640"/>
            <a:ext cx="544739" cy="636708"/>
          </a:xfrm>
          <a:prstGeom prst="rect">
            <a:avLst/>
          </a:prstGeom>
        </p:spPr>
      </p:pic>
      <p:pic>
        <p:nvPicPr>
          <p:cNvPr id="9" name="Imagen 8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89F77CE5-F75A-189C-01B0-84171C0B6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4023178"/>
            <a:ext cx="544739" cy="636708"/>
          </a:xfrm>
          <a:prstGeom prst="rect">
            <a:avLst/>
          </a:prstGeom>
        </p:spPr>
      </p:pic>
      <p:pic>
        <p:nvPicPr>
          <p:cNvPr id="10" name="Imagen 9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DCBC2B40-D6F5-B0E7-48CD-D97D59BB7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8" y="5355716"/>
            <a:ext cx="544739" cy="63670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95A6B19-056D-2021-9906-899B318B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21139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55ECECA-80FE-FEE7-677A-1A2D9A6F6013}"/>
              </a:ext>
            </a:extLst>
          </p:cNvPr>
          <p:cNvSpPr txBox="1"/>
          <p:nvPr/>
        </p:nvSpPr>
        <p:spPr>
          <a:xfrm>
            <a:off x="600812" y="336532"/>
            <a:ext cx="11024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>
                <a:solidFill>
                  <a:schemeClr val="bg1"/>
                </a:solidFill>
              </a:rPr>
              <a:t>Exploring the system (ls, file, less, cat)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A79FF6-6505-D729-C0B6-05882E07E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2"/>
          <a:stretch/>
        </p:blipFill>
        <p:spPr>
          <a:xfrm>
            <a:off x="1181170" y="2379764"/>
            <a:ext cx="7846715" cy="209847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D78D72F-4F97-2165-2115-94E92C9AEAAA}"/>
              </a:ext>
            </a:extLst>
          </p:cNvPr>
          <p:cNvSpPr txBox="1"/>
          <p:nvPr/>
        </p:nvSpPr>
        <p:spPr>
          <a:xfrm>
            <a:off x="5724524" y="1915103"/>
            <a:ext cx="295501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>
                <a:highlight>
                  <a:srgbClr val="FFFF00"/>
                </a:highlight>
              </a:rPr>
              <a:t>(several paths)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8522C7-8657-C2F9-FEDE-68F33D02D0BD}"/>
              </a:ext>
            </a:extLst>
          </p:cNvPr>
          <p:cNvSpPr txBox="1"/>
          <p:nvPr/>
        </p:nvSpPr>
        <p:spPr>
          <a:xfrm>
            <a:off x="1115785" y="4983060"/>
            <a:ext cx="5768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highlight>
                  <a:srgbClr val="C0C0C0"/>
                </a:highlight>
              </a:rPr>
              <a:t>user@machine: path &gt; </a:t>
            </a:r>
            <a:r>
              <a:rPr lang="es-ES" sz="2000" b="1">
                <a:highlight>
                  <a:srgbClr val="FFFF00"/>
                </a:highlight>
              </a:rPr>
              <a:t>command</a:t>
            </a:r>
            <a:r>
              <a:rPr lang="es-ES" sz="2000">
                <a:highlight>
                  <a:srgbClr val="FFFF00"/>
                </a:highlight>
              </a:rPr>
              <a:t> </a:t>
            </a:r>
            <a:r>
              <a:rPr lang="es-ES" sz="2000">
                <a:solidFill>
                  <a:srgbClr val="FF0000"/>
                </a:solidFill>
                <a:highlight>
                  <a:srgbClr val="FFFF00"/>
                </a:highlight>
              </a:rPr>
              <a:t>-options </a:t>
            </a:r>
            <a:r>
              <a:rPr lang="es-ES" sz="2000">
                <a:solidFill>
                  <a:srgbClr val="4500F0"/>
                </a:solidFill>
                <a:highlight>
                  <a:srgbClr val="FFFF00"/>
                </a:highlight>
              </a:rPr>
              <a:t>arguments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BE6AE1-F793-FA54-2283-E47A24800CC3}"/>
              </a:ext>
            </a:extLst>
          </p:cNvPr>
          <p:cNvSpPr txBox="1"/>
          <p:nvPr/>
        </p:nvSpPr>
        <p:spPr>
          <a:xfrm>
            <a:off x="1115785" y="5748751"/>
            <a:ext cx="43255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highlight>
                  <a:srgbClr val="C0C0C0"/>
                </a:highlight>
              </a:rPr>
              <a:t>user@machine: path &gt; </a:t>
            </a:r>
            <a:r>
              <a:rPr lang="es-ES" sz="2000">
                <a:solidFill>
                  <a:srgbClr val="FFFFFF"/>
                </a:solidFill>
              </a:rPr>
              <a:t>command --help</a:t>
            </a:r>
          </a:p>
          <a:p>
            <a:r>
              <a:rPr lang="es-ES" sz="2000">
                <a:highlight>
                  <a:srgbClr val="C0C0C0"/>
                </a:highlight>
              </a:rPr>
              <a:t>user@machine: path &gt; </a:t>
            </a:r>
            <a:r>
              <a:rPr lang="es-ES" sz="2000">
                <a:solidFill>
                  <a:srgbClr val="FFFFFF"/>
                </a:solidFill>
              </a:rPr>
              <a:t>help command</a:t>
            </a:r>
          </a:p>
          <a:p>
            <a:endParaRPr lang="es-ES" sz="2000">
              <a:solidFill>
                <a:srgbClr val="FFFFFF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8B4325-D3DD-7105-72AE-29CF8B70933E}"/>
              </a:ext>
            </a:extLst>
          </p:cNvPr>
          <p:cNvSpPr txBox="1"/>
          <p:nvPr/>
        </p:nvSpPr>
        <p:spPr>
          <a:xfrm>
            <a:off x="1079570" y="1602881"/>
            <a:ext cx="3289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>
                <a:highlight>
                  <a:srgbClr val="FFFF00"/>
                </a:highlight>
              </a:rPr>
              <a:t>ls</a:t>
            </a:r>
            <a:r>
              <a:rPr lang="es-ES" sz="2400">
                <a:solidFill>
                  <a:schemeClr val="bg1"/>
                </a:solidFill>
              </a:rPr>
              <a:t>: list directory contents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003DCCE-392F-DEF8-4130-C3E056DD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5091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91E26D-8340-053C-CBB6-063AD818B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" r="-459"/>
          <a:stretch/>
        </p:blipFill>
        <p:spPr>
          <a:xfrm>
            <a:off x="338256" y="1251766"/>
            <a:ext cx="6077186" cy="47303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AC6FAA-C3C0-C42D-1C2E-B87CE1FD9C51}"/>
              </a:ext>
            </a:extLst>
          </p:cNvPr>
          <p:cNvSpPr txBox="1"/>
          <p:nvPr/>
        </p:nvSpPr>
        <p:spPr>
          <a:xfrm>
            <a:off x="524612" y="365107"/>
            <a:ext cx="480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/>
              <a:t>Using the </a:t>
            </a:r>
            <a:r>
              <a:rPr lang="es-ES" sz="4000" b="1"/>
              <a:t>ls</a:t>
            </a:r>
            <a:r>
              <a:rPr lang="es-ES" sz="4000"/>
              <a:t> command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BDAE790-E9F4-C8A2-4AB1-9FF015AD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10" y="491270"/>
            <a:ext cx="5249741" cy="577253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6CC300A-AB05-CDA5-38EB-EE1638BCF217}"/>
              </a:ext>
            </a:extLst>
          </p:cNvPr>
          <p:cNvSpPr txBox="1"/>
          <p:nvPr/>
        </p:nvSpPr>
        <p:spPr>
          <a:xfrm>
            <a:off x="6487428" y="5617410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permissions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9B4A70D-A20A-0326-4E0D-B8961A2E7CD6}"/>
              </a:ext>
            </a:extLst>
          </p:cNvPr>
          <p:cNvSpPr txBox="1"/>
          <p:nvPr/>
        </p:nvSpPr>
        <p:spPr>
          <a:xfrm>
            <a:off x="7569174" y="5155398"/>
            <a:ext cx="78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owner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8DD3D94-6DBA-CECE-BDFD-B38F868C9A08}"/>
              </a:ext>
            </a:extLst>
          </p:cNvPr>
          <p:cNvSpPr txBox="1"/>
          <p:nvPr/>
        </p:nvSpPr>
        <p:spPr>
          <a:xfrm>
            <a:off x="8029582" y="5615807"/>
            <a:ext cx="7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group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3A8FA5E-EEA6-4D47-326B-885E6CAD4975}"/>
              </a:ext>
            </a:extLst>
          </p:cNvPr>
          <p:cNvSpPr txBox="1"/>
          <p:nvPr/>
        </p:nvSpPr>
        <p:spPr>
          <a:xfrm>
            <a:off x="8586243" y="5171440"/>
            <a:ext cx="52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size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F887412-5989-852C-3C2F-4C31987BE120}"/>
              </a:ext>
            </a:extLst>
          </p:cNvPr>
          <p:cNvSpPr txBox="1"/>
          <p:nvPr/>
        </p:nvSpPr>
        <p:spPr>
          <a:xfrm>
            <a:off x="8911898" y="5612597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last modif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B105862-33DE-941F-2556-989D8BA035E5}"/>
              </a:ext>
            </a:extLst>
          </p:cNvPr>
          <p:cNvSpPr txBox="1"/>
          <p:nvPr/>
        </p:nvSpPr>
        <p:spPr>
          <a:xfrm>
            <a:off x="9843944" y="5206731"/>
            <a:ext cx="141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file/directory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01700" y="6197600"/>
            <a:ext cx="5212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You can clear the terminal with </a:t>
            </a:r>
            <a:r>
              <a:rPr lang="es-ES" sz="2000" b="1"/>
              <a:t>'clear</a:t>
            </a:r>
            <a:r>
              <a:rPr lang="es-ES" sz="2000"/>
              <a:t>' command</a:t>
            </a:r>
            <a:endParaRPr lang="ca-ES" sz="20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092825"/>
            <a:ext cx="609600" cy="6604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240B7E-4A43-1A1C-EE0F-87F9E65D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2293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3CF2F13-9825-503D-7DA4-31B7A64190CB}"/>
              </a:ext>
            </a:extLst>
          </p:cNvPr>
          <p:cNvSpPr txBox="1"/>
          <p:nvPr/>
        </p:nvSpPr>
        <p:spPr>
          <a:xfrm>
            <a:off x="430997" y="285683"/>
            <a:ext cx="6425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highlight>
                  <a:srgbClr val="FFFF00"/>
                </a:highlight>
              </a:rPr>
              <a:t>file</a:t>
            </a:r>
            <a:r>
              <a:rPr lang="es-ES" sz="2800">
                <a:highlight>
                  <a:srgbClr val="FFFF00"/>
                </a:highlight>
              </a:rPr>
              <a:t> </a:t>
            </a:r>
            <a:r>
              <a:rPr lang="es-ES" sz="2800" i="1">
                <a:highlight>
                  <a:srgbClr val="FFFF00"/>
                </a:highlight>
              </a:rPr>
              <a:t>filename</a:t>
            </a:r>
            <a:r>
              <a:rPr lang="es-ES" sz="2800"/>
              <a:t> (to determine the type of file)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35BAF5-A093-B935-4184-108DEDE82D94}"/>
              </a:ext>
            </a:extLst>
          </p:cNvPr>
          <p:cNvSpPr txBox="1"/>
          <p:nvPr/>
        </p:nvSpPr>
        <p:spPr>
          <a:xfrm>
            <a:off x="430997" y="1879269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>
                <a:highlight>
                  <a:srgbClr val="FFFF00"/>
                </a:highlight>
              </a:rPr>
              <a:t>less</a:t>
            </a:r>
            <a:r>
              <a:rPr lang="es-ES" sz="2800">
                <a:highlight>
                  <a:srgbClr val="FFFF00"/>
                </a:highlight>
              </a:rPr>
              <a:t> </a:t>
            </a:r>
            <a:r>
              <a:rPr lang="es-ES" sz="2800" i="1">
                <a:highlight>
                  <a:srgbClr val="FFFF00"/>
                </a:highlight>
              </a:rPr>
              <a:t>filename</a:t>
            </a:r>
            <a:r>
              <a:rPr lang="es-ES" sz="2800"/>
              <a:t> (to view text files)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CA5E1AA-4C0F-E116-321F-4F2CE21B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1" y="2560677"/>
            <a:ext cx="5930413" cy="314645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4FAE867-E6B2-607C-38A0-86E4346F2A06}"/>
              </a:ext>
            </a:extLst>
          </p:cNvPr>
          <p:cNvSpPr txBox="1"/>
          <p:nvPr/>
        </p:nvSpPr>
        <p:spPr>
          <a:xfrm>
            <a:off x="762487" y="928641"/>
            <a:ext cx="10910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>
                <a:solidFill>
                  <a:srgbClr val="00B050"/>
                </a:solidFill>
              </a:rPr>
              <a:t>Symbolic (soft) link</a:t>
            </a:r>
            <a:r>
              <a:rPr lang="es-ES" sz="2400"/>
              <a:t>: </a:t>
            </a:r>
            <a:r>
              <a:rPr lang="en-US" sz="2400"/>
              <a:t>is a special type of file that points to another file or directory.</a:t>
            </a:r>
            <a:endParaRPr lang="es-ES" sz="24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C671150-3749-E0D7-AE40-85F6FE8FFE05}"/>
              </a:ext>
            </a:extLst>
          </p:cNvPr>
          <p:cNvSpPr txBox="1"/>
          <p:nvPr/>
        </p:nvSpPr>
        <p:spPr>
          <a:xfrm>
            <a:off x="432600" y="5890280"/>
            <a:ext cx="7739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>
                <a:highlight>
                  <a:srgbClr val="FFFF00"/>
                </a:highlight>
              </a:rPr>
              <a:t>cat</a:t>
            </a:r>
            <a:r>
              <a:rPr lang="es-ES" sz="2800">
                <a:highlight>
                  <a:srgbClr val="FFFF00"/>
                </a:highlight>
              </a:rPr>
              <a:t> </a:t>
            </a:r>
            <a:r>
              <a:rPr lang="es-ES" sz="2800" i="1">
                <a:highlight>
                  <a:srgbClr val="FFFF00"/>
                </a:highlight>
              </a:rPr>
              <a:t>filename</a:t>
            </a:r>
            <a:r>
              <a:rPr lang="es-ES" sz="2800"/>
              <a:t> (to print file content)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C1CE6D8-661C-334B-2149-FD376CD385B3}"/>
              </a:ext>
            </a:extLst>
          </p:cNvPr>
          <p:cNvSpPr txBox="1"/>
          <p:nvPr/>
        </p:nvSpPr>
        <p:spPr>
          <a:xfrm>
            <a:off x="7334129" y="381000"/>
            <a:ext cx="395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4500F0"/>
                </a:solidFill>
              </a:rPr>
              <a:t>ASCII text, JPEG, MP3, symbolic link, etc.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B0B3BA-492E-8C4D-1C32-2318839B0744}"/>
              </a:ext>
            </a:extLst>
          </p:cNvPr>
          <p:cNvSpPr txBox="1"/>
          <p:nvPr/>
        </p:nvSpPr>
        <p:spPr>
          <a:xfrm>
            <a:off x="7683689" y="4883428"/>
            <a:ext cx="3602035" cy="1415772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rgbClr val="FFFFFF"/>
                </a:solidFill>
              </a:rPr>
              <a:t>Exercise</a:t>
            </a:r>
            <a:endParaRPr lang="es-ES" b="1">
              <a:solidFill>
                <a:srgbClr val="FFFFFF"/>
              </a:solidFill>
            </a:endParaRPr>
          </a:p>
          <a:p>
            <a:endParaRPr lang="es-ES">
              <a:solidFill>
                <a:srgbClr val="FFFFFF"/>
              </a:solidFill>
            </a:endParaRPr>
          </a:p>
          <a:p>
            <a:r>
              <a:rPr lang="es-ES">
                <a:solidFill>
                  <a:srgbClr val="FFFFFF"/>
                </a:solidFill>
              </a:rPr>
              <a:t>Copy file /etc/passwd to your home</a:t>
            </a:r>
          </a:p>
          <a:p>
            <a:r>
              <a:rPr lang="es-ES">
                <a:solidFill>
                  <a:srgbClr val="FFFFFF"/>
                </a:solidFill>
              </a:rPr>
              <a:t>and practise with ls, file, less and cat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1449F8-D517-2EDD-D4F7-1E06F77CD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6715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B0DDCD-9640-A7EF-DB9B-A09DADFC1177}"/>
              </a:ext>
            </a:extLst>
          </p:cNvPr>
          <p:cNvSpPr txBox="1"/>
          <p:nvPr/>
        </p:nvSpPr>
        <p:spPr>
          <a:xfrm>
            <a:off x="524612" y="307957"/>
            <a:ext cx="9837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/>
              <a:t>Manipulating files and directories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908998-90CA-9D93-B658-BB4F92D95A12}"/>
              </a:ext>
            </a:extLst>
          </p:cNvPr>
          <p:cNvSpPr txBox="1"/>
          <p:nvPr/>
        </p:nvSpPr>
        <p:spPr>
          <a:xfrm>
            <a:off x="1143000" y="1758434"/>
            <a:ext cx="69215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>
                <a:highlight>
                  <a:srgbClr val="FFFF00"/>
                </a:highlight>
              </a:rPr>
              <a:t>cp</a:t>
            </a:r>
            <a:r>
              <a:rPr lang="es-ES" sz="3200"/>
              <a:t>: copy files and directories</a:t>
            </a:r>
          </a:p>
          <a:p>
            <a:endParaRPr lang="es-ES" sz="3200"/>
          </a:p>
          <a:p>
            <a:r>
              <a:rPr lang="es-ES" sz="3200">
                <a:highlight>
                  <a:srgbClr val="FFFF00"/>
                </a:highlight>
              </a:rPr>
              <a:t>mv</a:t>
            </a:r>
            <a:r>
              <a:rPr lang="es-ES" sz="3200"/>
              <a:t>: move/rename files and directoies</a:t>
            </a:r>
          </a:p>
          <a:p>
            <a:endParaRPr lang="es-ES" sz="3200">
              <a:highlight>
                <a:srgbClr val="FFFF00"/>
              </a:highlight>
            </a:endParaRPr>
          </a:p>
          <a:p>
            <a:r>
              <a:rPr lang="es-ES" sz="3200">
                <a:highlight>
                  <a:srgbClr val="FFFF00"/>
                </a:highlight>
              </a:rPr>
              <a:t>mkdir</a:t>
            </a:r>
            <a:r>
              <a:rPr lang="es-ES" sz="3200"/>
              <a:t>: create directories</a:t>
            </a:r>
          </a:p>
          <a:p>
            <a:endParaRPr lang="es-ES" sz="3200"/>
          </a:p>
          <a:p>
            <a:r>
              <a:rPr lang="es-ES" sz="3200">
                <a:highlight>
                  <a:srgbClr val="FFFF00"/>
                </a:highlight>
              </a:rPr>
              <a:t>rm</a:t>
            </a:r>
            <a:r>
              <a:rPr lang="es-ES" sz="3200"/>
              <a:t>: remove files and directories </a:t>
            </a:r>
          </a:p>
          <a:p>
            <a:endParaRPr lang="es-ES" sz="3200"/>
          </a:p>
          <a:p>
            <a:r>
              <a:rPr lang="es-ES" sz="3200">
                <a:highlight>
                  <a:srgbClr val="FFFF00"/>
                </a:highlight>
              </a:rPr>
              <a:t>ln</a:t>
            </a:r>
            <a:r>
              <a:rPr lang="es-ES" sz="3200"/>
              <a:t>: create hard and symbolic links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0CE1755-33D6-4DC6-AAD7-AA61589F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4450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AABC8E2-61BA-746C-E460-3BA81C2D649B}"/>
              </a:ext>
            </a:extLst>
          </p:cNvPr>
          <p:cNvSpPr txBox="1"/>
          <p:nvPr/>
        </p:nvSpPr>
        <p:spPr>
          <a:xfrm>
            <a:off x="1611085" y="361432"/>
            <a:ext cx="9739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/>
              <a:t>Molecular Material Theoretical Chemistry Group.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59F782-0407-A613-40B3-54077F2A65A0}"/>
              </a:ext>
            </a:extLst>
          </p:cNvPr>
          <p:cNvSpPr txBox="1"/>
          <p:nvPr/>
        </p:nvSpPr>
        <p:spPr>
          <a:xfrm>
            <a:off x="593269" y="12159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3200">
                <a:solidFill>
                  <a:srgbClr val="FF0000"/>
                </a:solidFill>
              </a:rPr>
              <a:t>http://www.molmattc.com/</a:t>
            </a:r>
          </a:p>
        </p:txBody>
      </p:sp>
      <p:pic>
        <p:nvPicPr>
          <p:cNvPr id="6" name="Imagen 5" descr="Un grupo de personas posando para una foto en el pasto&#10;&#10;Descripción generada automáticamente">
            <a:extLst>
              <a:ext uri="{FF2B5EF4-FFF2-40B4-BE49-F238E27FC236}">
                <a16:creationId xmlns:a16="http://schemas.microsoft.com/office/drawing/2014/main" id="{5FCD3C3A-F7EC-7FB0-C226-91367AF81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92" y="1872159"/>
            <a:ext cx="8116972" cy="4566352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1602ED8B-7DB3-EC8D-2ACD-AEEB7E7AD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1" y="49757"/>
            <a:ext cx="1271043" cy="127104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9299631-3BD2-0DB2-2320-5A709DA7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3623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4A9D190-E464-FECA-42B7-C0834FE3B45D}"/>
              </a:ext>
            </a:extLst>
          </p:cNvPr>
          <p:cNvSpPr/>
          <p:nvPr/>
        </p:nvSpPr>
        <p:spPr>
          <a:xfrm>
            <a:off x="604068" y="491400"/>
            <a:ext cx="7782705" cy="61978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92EF7-A7AE-F2B5-A595-AD4DA178E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3"/>
          <a:stretch/>
        </p:blipFill>
        <p:spPr>
          <a:xfrm>
            <a:off x="768570" y="647304"/>
            <a:ext cx="7508989" cy="39687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A68A6B-A8BD-C160-C93D-4E03AE3DAAC7}"/>
              </a:ext>
            </a:extLst>
          </p:cNvPr>
          <p:cNvSpPr txBox="1"/>
          <p:nvPr/>
        </p:nvSpPr>
        <p:spPr>
          <a:xfrm>
            <a:off x="604068" y="1316459"/>
            <a:ext cx="230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/>
              <a:t>Wildcards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3BA863-E67A-096B-FEDD-C404EF459118}"/>
              </a:ext>
            </a:extLst>
          </p:cNvPr>
          <p:cNvSpPr txBox="1"/>
          <p:nvPr/>
        </p:nvSpPr>
        <p:spPr>
          <a:xfrm>
            <a:off x="604068" y="2083629"/>
            <a:ext cx="796179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*</a:t>
            </a:r>
            <a:r>
              <a:rPr lang="es-ES" sz="2400"/>
              <a:t>    		Matches any characters</a:t>
            </a:r>
          </a:p>
          <a:p>
            <a:r>
              <a:rPr lang="es-ES" sz="2400" b="1"/>
              <a:t>?    </a:t>
            </a:r>
            <a:r>
              <a:rPr lang="es-ES" sz="2400"/>
              <a:t>		Matches any single character</a:t>
            </a:r>
          </a:p>
          <a:p>
            <a:r>
              <a:rPr lang="es-ES" sz="2400" b="1"/>
              <a:t>[characters]    </a:t>
            </a:r>
            <a:r>
              <a:rPr lang="es-ES" sz="2400"/>
              <a:t>	Matches any character that is in the set </a:t>
            </a:r>
          </a:p>
          <a:p>
            <a:r>
              <a:rPr lang="es-ES" sz="2400" b="1"/>
              <a:t>[!characters]   </a:t>
            </a:r>
            <a:r>
              <a:rPr lang="es-ES" sz="2400"/>
              <a:t>	Matches any character that is NOT in the set</a:t>
            </a:r>
          </a:p>
          <a:p>
            <a:r>
              <a:rPr lang="es-ES" sz="2400" b="1"/>
              <a:t>[</a:t>
            </a:r>
            <a:r>
              <a:rPr lang="es-ES" sz="2400" b="1">
                <a:solidFill>
                  <a:srgbClr val="FF0000"/>
                </a:solidFill>
              </a:rPr>
              <a:t>[:class:]</a:t>
            </a:r>
            <a:r>
              <a:rPr lang="es-ES" sz="2400" b="1"/>
              <a:t>]</a:t>
            </a:r>
            <a:r>
              <a:rPr lang="es-ES" sz="2400"/>
              <a:t>	Matches any character that belongs to the class</a:t>
            </a:r>
          </a:p>
          <a:p>
            <a:endParaRPr lang="es-ES" sz="2400"/>
          </a:p>
          <a:p>
            <a:r>
              <a:rPr lang="es-ES" sz="2400">
                <a:solidFill>
                  <a:srgbClr val="FF0000"/>
                </a:solidFill>
              </a:rPr>
              <a:t>Character classes</a:t>
            </a:r>
            <a:r>
              <a:rPr lang="es-ES" sz="2400"/>
              <a:t>: </a:t>
            </a:r>
          </a:p>
          <a:p>
            <a:r>
              <a:rPr lang="es-ES" sz="2400" b="1"/>
              <a:t>[:alnum:]</a:t>
            </a:r>
          </a:p>
          <a:p>
            <a:r>
              <a:rPr lang="es-ES" sz="2400" b="1"/>
              <a:t>[:alpha:]</a:t>
            </a:r>
          </a:p>
          <a:p>
            <a:r>
              <a:rPr lang="es-ES" sz="2400" b="1"/>
              <a:t>[:digit:]</a:t>
            </a:r>
          </a:p>
          <a:p>
            <a:r>
              <a:rPr lang="es-ES" sz="2400" b="1"/>
              <a:t>[:lower:]</a:t>
            </a:r>
          </a:p>
          <a:p>
            <a:r>
              <a:rPr lang="es-ES" sz="2400" b="1"/>
              <a:t>[:upper:]</a:t>
            </a:r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77F3FEA8-1E93-D962-CE54-A5DFECE8C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745922"/>
              </p:ext>
            </p:extLst>
          </p:nvPr>
        </p:nvGraphicFramePr>
        <p:xfrm>
          <a:off x="8837037" y="2083629"/>
          <a:ext cx="2905020" cy="404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1935">
                  <a:extLst>
                    <a:ext uri="{9D8B030D-6E8A-4147-A177-3AD203B41FA5}">
                      <a16:colId xmlns:a16="http://schemas.microsoft.com/office/drawing/2014/main" val="1234092800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375468266"/>
                    </a:ext>
                  </a:extLst>
                </a:gridCol>
              </a:tblGrid>
              <a:tr h="404140">
                <a:tc>
                  <a:txBody>
                    <a:bodyPr/>
                    <a:lstStyle/>
                    <a:p>
                      <a:r>
                        <a:rPr lang="es-ES" b="1"/>
                        <a:t>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/>
                        <a:t>Match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025075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141075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g*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41262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b*.txt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428833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Data???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835624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[abc]*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168240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BACKUP.[0-9]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217264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[[:upper:]]*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588739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[![:digit:]]*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643145"/>
                  </a:ext>
                </a:extLst>
              </a:tr>
              <a:tr h="404140">
                <a:tc>
                  <a:txBody>
                    <a:bodyPr/>
                    <a:lstStyle/>
                    <a:p>
                      <a:r>
                        <a:rPr lang="es-ES"/>
                        <a:t>*[[:lower:]123]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002023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98530A9B-8189-734E-CE76-BB78A054DD0B}"/>
              </a:ext>
            </a:extLst>
          </p:cNvPr>
          <p:cNvSpPr txBox="1"/>
          <p:nvPr/>
        </p:nvSpPr>
        <p:spPr>
          <a:xfrm>
            <a:off x="8636001" y="1596571"/>
            <a:ext cx="3323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chemeClr val="accent2"/>
                </a:solidFill>
              </a:rPr>
              <a:t>Let’s guess what this matches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0E87192-1AEC-6F75-83B6-E53F4ABE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1147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4DAE82-8E78-329A-EC9E-4051927A2174}"/>
              </a:ext>
            </a:extLst>
          </p:cNvPr>
          <p:cNvSpPr txBox="1"/>
          <p:nvPr/>
        </p:nvSpPr>
        <p:spPr>
          <a:xfrm>
            <a:off x="551542" y="1464385"/>
            <a:ext cx="105954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mkdir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directory_name</a:t>
            </a:r>
            <a:endParaRPr lang="es-ES" sz="2400">
              <a:highlight>
                <a:srgbClr val="FFFF00"/>
              </a:highlight>
            </a:endParaRPr>
          </a:p>
          <a:p>
            <a:endParaRPr lang="es-ES" sz="2400">
              <a:highlight>
                <a:srgbClr val="FFFF00"/>
              </a:highlight>
            </a:endParaRPr>
          </a:p>
          <a:p>
            <a:r>
              <a:rPr lang="es-ES" sz="2400">
                <a:highlight>
                  <a:srgbClr val="FFFF00"/>
                </a:highlight>
              </a:rPr>
              <a:t>mkdir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dir1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dir2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dir3</a:t>
            </a:r>
            <a:r>
              <a:rPr lang="es-ES" sz="2400">
                <a:highlight>
                  <a:srgbClr val="FFFFFF"/>
                </a:highlight>
              </a:rPr>
              <a:t> …</a:t>
            </a:r>
          </a:p>
          <a:p>
            <a:endParaRPr lang="es-ES" sz="2400">
              <a:highlight>
                <a:srgbClr val="FFFFFF"/>
              </a:highlight>
            </a:endParaRPr>
          </a:p>
          <a:p>
            <a:r>
              <a:rPr lang="es-ES" sz="2400">
                <a:highlight>
                  <a:srgbClr val="FFFF00"/>
                </a:highlight>
              </a:rPr>
              <a:t>cp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item1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00"/>
                </a:highlight>
              </a:rPr>
              <a:t>item2</a:t>
            </a:r>
            <a:r>
              <a:rPr lang="es-ES" sz="2400">
                <a:highlight>
                  <a:srgbClr val="FFFFFF"/>
                </a:highlight>
              </a:rPr>
              <a:t> </a:t>
            </a:r>
          </a:p>
          <a:p>
            <a:r>
              <a:rPr lang="es-ES" sz="2400">
                <a:highlight>
                  <a:srgbClr val="FFFFFF"/>
                </a:highlight>
              </a:rPr>
              <a:t>(copies file or directory item1 to file or directory item2)</a:t>
            </a:r>
          </a:p>
          <a:p>
            <a:endParaRPr lang="es-ES" sz="2400">
              <a:highlight>
                <a:srgbClr val="FFFFFF"/>
              </a:highlight>
            </a:endParaRPr>
          </a:p>
          <a:p>
            <a:r>
              <a:rPr lang="es-ES" sz="2400">
                <a:highlight>
                  <a:srgbClr val="FFFF00"/>
                </a:highlight>
              </a:rPr>
              <a:t>cp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item1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item2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item3</a:t>
            </a:r>
            <a:r>
              <a:rPr lang="es-ES" sz="2400">
                <a:highlight>
                  <a:srgbClr val="FFFFFF"/>
                </a:highlight>
              </a:rPr>
              <a:t> … </a:t>
            </a:r>
            <a:r>
              <a:rPr lang="es-ES" sz="2400">
                <a:highlight>
                  <a:srgbClr val="00FF00"/>
                </a:highlight>
              </a:rPr>
              <a:t>dir1</a:t>
            </a:r>
            <a:r>
              <a:rPr lang="es-ES" sz="2400">
                <a:highlight>
                  <a:srgbClr val="FFFFFF"/>
                </a:highlight>
              </a:rPr>
              <a:t> </a:t>
            </a:r>
          </a:p>
          <a:p>
            <a:r>
              <a:rPr lang="es-ES" sz="2400">
                <a:highlight>
                  <a:srgbClr val="FFFFFF"/>
                </a:highlight>
              </a:rPr>
              <a:t>(copies multiple files or directories into a directory (must exist)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2DD717-0DCF-B4AE-AA47-9DE244F54578}"/>
              </a:ext>
            </a:extLst>
          </p:cNvPr>
          <p:cNvSpPr txBox="1"/>
          <p:nvPr/>
        </p:nvSpPr>
        <p:spPr>
          <a:xfrm>
            <a:off x="551542" y="362856"/>
            <a:ext cx="4950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FF0000"/>
                </a:solidFill>
              </a:rPr>
              <a:t>mkdir</a:t>
            </a:r>
            <a:r>
              <a:rPr lang="es-ES" sz="4000" b="1"/>
              <a:t> &amp; </a:t>
            </a:r>
            <a:r>
              <a:rPr lang="es-ES" sz="4000" b="1">
                <a:solidFill>
                  <a:srgbClr val="FF0000"/>
                </a:solidFill>
              </a:rPr>
              <a:t>cp</a:t>
            </a:r>
            <a:r>
              <a:rPr lang="es-ES" sz="4000" b="1"/>
              <a:t> commands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772178-004D-104C-E62E-58A8BE4839E9}"/>
              </a:ext>
            </a:extLst>
          </p:cNvPr>
          <p:cNvSpPr txBox="1"/>
          <p:nvPr/>
        </p:nvSpPr>
        <p:spPr>
          <a:xfrm>
            <a:off x="556672" y="5325147"/>
            <a:ext cx="992335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/>
              <a:t>Attributes to </a:t>
            </a:r>
            <a:r>
              <a:rPr lang="es-ES" sz="2000" b="1"/>
              <a:t>cp</a:t>
            </a:r>
            <a:r>
              <a:rPr lang="es-ES" sz="2000"/>
              <a:t>:   cp </a:t>
            </a:r>
            <a:r>
              <a:rPr lang="es-ES" sz="2000" b="1">
                <a:solidFill>
                  <a:srgbClr val="FF0000"/>
                </a:solidFill>
              </a:rPr>
              <a:t>-r </a:t>
            </a:r>
            <a:r>
              <a:rPr lang="es-ES" sz="2000"/>
              <a:t>(</a:t>
            </a:r>
            <a:r>
              <a:rPr lang="es-ES" sz="2000" u="sng"/>
              <a:t>recursively</a:t>
            </a:r>
            <a:r>
              <a:rPr lang="es-ES" sz="2000"/>
              <a:t> copies a directory and its contents)</a:t>
            </a:r>
          </a:p>
          <a:p>
            <a:r>
              <a:rPr lang="es-ES" sz="2000"/>
              <a:t>		cp </a:t>
            </a:r>
            <a:r>
              <a:rPr lang="es-ES" sz="2000" b="1">
                <a:solidFill>
                  <a:srgbClr val="FF0000"/>
                </a:solidFill>
              </a:rPr>
              <a:t>-i </a:t>
            </a:r>
            <a:r>
              <a:rPr lang="es-ES" sz="2000"/>
              <a:t>(</a:t>
            </a:r>
            <a:r>
              <a:rPr lang="es-ES" sz="2000" u="sng"/>
              <a:t>interactive</a:t>
            </a:r>
            <a:r>
              <a:rPr lang="es-ES" sz="2000"/>
              <a:t>: before overwriting files, prompt the user for confirmation)</a:t>
            </a:r>
          </a:p>
          <a:p>
            <a:r>
              <a:rPr lang="es-ES" sz="2000"/>
              <a:t>		cp </a:t>
            </a:r>
            <a:r>
              <a:rPr lang="es-ES" sz="2000" b="1">
                <a:solidFill>
                  <a:srgbClr val="FF0000"/>
                </a:solidFill>
              </a:rPr>
              <a:t>-v </a:t>
            </a:r>
            <a:r>
              <a:rPr lang="es-ES" sz="2000"/>
              <a:t>(</a:t>
            </a:r>
            <a:r>
              <a:rPr lang="es-ES" sz="2000" u="sng"/>
              <a:t>verbose</a:t>
            </a:r>
            <a:r>
              <a:rPr lang="es-ES" sz="2000"/>
              <a:t>: display informative messages)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AF3D64F-2150-A237-7AF1-C4310BA4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668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gno de multiplicación 2">
            <a:extLst>
              <a:ext uri="{FF2B5EF4-FFF2-40B4-BE49-F238E27FC236}">
                <a16:creationId xmlns:a16="http://schemas.microsoft.com/office/drawing/2014/main" id="{5F4CEC1B-C91F-1857-1449-E920A9FC9853}"/>
              </a:ext>
            </a:extLst>
          </p:cNvPr>
          <p:cNvSpPr/>
          <p:nvPr/>
        </p:nvSpPr>
        <p:spPr>
          <a:xfrm>
            <a:off x="6879772" y="1412958"/>
            <a:ext cx="5544457" cy="5544457"/>
          </a:xfrm>
          <a:prstGeom prst="mathMultiply">
            <a:avLst>
              <a:gd name="adj1" fmla="val 2275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4DAE82-8E78-329A-EC9E-4051927A2174}"/>
              </a:ext>
            </a:extLst>
          </p:cNvPr>
          <p:cNvSpPr txBox="1"/>
          <p:nvPr/>
        </p:nvSpPr>
        <p:spPr>
          <a:xfrm>
            <a:off x="798285" y="1028957"/>
            <a:ext cx="1059543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mv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item1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item2</a:t>
            </a:r>
            <a:r>
              <a:rPr lang="es-ES" sz="2400">
                <a:highlight>
                  <a:srgbClr val="FFFFFF"/>
                </a:highlight>
              </a:rPr>
              <a:t> (move or rename file or directory item1 to item2)</a:t>
            </a:r>
          </a:p>
          <a:p>
            <a:endParaRPr lang="es-ES" sz="1200">
              <a:highlight>
                <a:srgbClr val="FFFF00"/>
              </a:highlight>
            </a:endParaRPr>
          </a:p>
          <a:p>
            <a:r>
              <a:rPr lang="es-ES" sz="2400"/>
              <a:t>mv </a:t>
            </a:r>
            <a:r>
              <a:rPr lang="es-ES" sz="2400" b="1">
                <a:solidFill>
                  <a:srgbClr val="FF0000"/>
                </a:solidFill>
              </a:rPr>
              <a:t>-i </a:t>
            </a:r>
            <a:r>
              <a:rPr lang="es-ES" sz="2400"/>
              <a:t>(</a:t>
            </a:r>
            <a:r>
              <a:rPr lang="es-ES" sz="2400" u="sng"/>
              <a:t>interactive</a:t>
            </a:r>
            <a:r>
              <a:rPr lang="es-ES" sz="2400"/>
              <a:t>: before overwriting files, prompt the user for confirmation)</a:t>
            </a:r>
            <a:endParaRPr lang="es-ES" sz="2400">
              <a:highlight>
                <a:srgbClr val="FFFF00"/>
              </a:highlight>
            </a:endParaRPr>
          </a:p>
          <a:p>
            <a:endParaRPr lang="es-ES" sz="1600">
              <a:highlight>
                <a:srgbClr val="FFFF00"/>
              </a:highlight>
            </a:endParaRPr>
          </a:p>
          <a:p>
            <a:r>
              <a:rPr lang="es-ES" sz="2400">
                <a:highlight>
                  <a:srgbClr val="FFFFFF"/>
                </a:highlight>
              </a:rPr>
              <a:t>Example: </a:t>
            </a:r>
            <a:r>
              <a:rPr lang="es-ES" sz="2400">
                <a:highlight>
                  <a:srgbClr val="FFFF00"/>
                </a:highlight>
              </a:rPr>
              <a:t>mv</a:t>
            </a:r>
            <a:r>
              <a:rPr lang="es-ES" sz="2400">
                <a:highlight>
                  <a:srgbClr val="FFFFFF"/>
                </a:highlight>
              </a:rPr>
              <a:t> -i </a:t>
            </a:r>
            <a:r>
              <a:rPr lang="es-ES" sz="2400">
                <a:highlight>
                  <a:srgbClr val="00FFFF"/>
                </a:highlight>
              </a:rPr>
              <a:t>file1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file2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file3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dir1</a:t>
            </a:r>
            <a:endParaRPr lang="es-ES" sz="2400">
              <a:highlight>
                <a:srgbClr val="FFFF00"/>
              </a:highlight>
            </a:endParaRPr>
          </a:p>
          <a:p>
            <a:endParaRPr lang="es-ES" sz="2400">
              <a:highlight>
                <a:srgbClr val="FFFF00"/>
              </a:highlight>
            </a:endParaRPr>
          </a:p>
          <a:p>
            <a:endParaRPr lang="es-ES" sz="2400">
              <a:highlight>
                <a:srgbClr val="FFFF00"/>
              </a:highlight>
            </a:endParaRPr>
          </a:p>
          <a:p>
            <a:r>
              <a:rPr lang="es-ES" sz="2400">
                <a:highlight>
                  <a:srgbClr val="FFFF00"/>
                </a:highlight>
              </a:rPr>
              <a:t>rm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items</a:t>
            </a:r>
            <a:r>
              <a:rPr lang="es-ES" sz="2400">
                <a:highlight>
                  <a:srgbClr val="FFFFFF"/>
                </a:highlight>
              </a:rPr>
              <a:t>… (does not usually work for directories)</a:t>
            </a:r>
          </a:p>
          <a:p>
            <a:endParaRPr lang="es-ES" sz="1600">
              <a:highlight>
                <a:srgbClr val="FFFFFF"/>
              </a:highlight>
            </a:endParaRPr>
          </a:p>
          <a:p>
            <a:r>
              <a:rPr lang="es-ES" sz="2400"/>
              <a:t>rm </a:t>
            </a:r>
            <a:r>
              <a:rPr lang="es-ES" sz="2400" b="1">
                <a:solidFill>
                  <a:srgbClr val="FF0000"/>
                </a:solidFill>
              </a:rPr>
              <a:t>-i </a:t>
            </a:r>
            <a:r>
              <a:rPr lang="es-ES" sz="2400">
                <a:solidFill>
                  <a:srgbClr val="FF0000"/>
                </a:solidFill>
              </a:rPr>
              <a:t>(interactive)</a:t>
            </a:r>
          </a:p>
          <a:p>
            <a:r>
              <a:rPr lang="es-ES" sz="2400"/>
              <a:t>rm </a:t>
            </a:r>
            <a:r>
              <a:rPr lang="es-ES" sz="2400" b="1">
                <a:solidFill>
                  <a:srgbClr val="FF0000"/>
                </a:solidFill>
              </a:rPr>
              <a:t>-r </a:t>
            </a:r>
            <a:r>
              <a:rPr lang="es-ES" sz="2400">
                <a:solidFill>
                  <a:srgbClr val="FF0000"/>
                </a:solidFill>
              </a:rPr>
              <a:t>(recursively deletes directories)</a:t>
            </a:r>
          </a:p>
          <a:p>
            <a:r>
              <a:rPr lang="es-ES" sz="2400"/>
              <a:t>rm</a:t>
            </a:r>
            <a:r>
              <a:rPr lang="es-ES" sz="2400">
                <a:solidFill>
                  <a:srgbClr val="FF0000"/>
                </a:solidFill>
              </a:rPr>
              <a:t> </a:t>
            </a:r>
            <a:r>
              <a:rPr lang="es-ES" sz="2400" b="1">
                <a:solidFill>
                  <a:srgbClr val="FF0000"/>
                </a:solidFill>
              </a:rPr>
              <a:t>-f </a:t>
            </a:r>
            <a:r>
              <a:rPr lang="es-ES" sz="2400">
                <a:solidFill>
                  <a:srgbClr val="FF0000"/>
                </a:solidFill>
              </a:rPr>
              <a:t>(force removing) </a:t>
            </a:r>
          </a:p>
          <a:p>
            <a:r>
              <a:rPr lang="es-ES" sz="2400"/>
              <a:t>rm</a:t>
            </a:r>
            <a:r>
              <a:rPr lang="es-ES" sz="2400">
                <a:solidFill>
                  <a:srgbClr val="FF0000"/>
                </a:solidFill>
              </a:rPr>
              <a:t> </a:t>
            </a:r>
            <a:r>
              <a:rPr lang="es-ES" sz="2400" b="1">
                <a:solidFill>
                  <a:srgbClr val="FF0000"/>
                </a:solidFill>
              </a:rPr>
              <a:t>-v </a:t>
            </a:r>
            <a:r>
              <a:rPr lang="es-ES" sz="2400">
                <a:solidFill>
                  <a:srgbClr val="FF0000"/>
                </a:solidFill>
              </a:rPr>
              <a:t>(verbose)</a:t>
            </a:r>
          </a:p>
          <a:p>
            <a:endParaRPr lang="es-ES" sz="3200">
              <a:solidFill>
                <a:srgbClr val="FF0000"/>
              </a:solidFill>
              <a:highlight>
                <a:srgbClr val="FFFFFF"/>
              </a:highlight>
            </a:endParaRPr>
          </a:p>
          <a:p>
            <a:r>
              <a:rPr lang="es-ES" sz="2400">
                <a:highlight>
                  <a:srgbClr val="FFFF00"/>
                </a:highlight>
              </a:rPr>
              <a:t>rmdir</a:t>
            </a:r>
            <a:r>
              <a:rPr lang="es-ES" sz="240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00FFFF"/>
                </a:highlight>
              </a:rPr>
              <a:t>directories</a:t>
            </a:r>
            <a:r>
              <a:rPr lang="es-ES" sz="2400">
                <a:highlight>
                  <a:srgbClr val="FFFFFF"/>
                </a:highlight>
              </a:rPr>
              <a:t>...</a:t>
            </a:r>
            <a:r>
              <a:rPr lang="es-ES" sz="240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s-ES" sz="2400">
                <a:highlight>
                  <a:srgbClr val="FFFFFF"/>
                </a:highlight>
              </a:rPr>
              <a:t>(deletes directories if they are empty)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2DD717-0DCF-B4AE-AA47-9DE244F54578}"/>
              </a:ext>
            </a:extLst>
          </p:cNvPr>
          <p:cNvSpPr txBox="1"/>
          <p:nvPr/>
        </p:nvSpPr>
        <p:spPr>
          <a:xfrm>
            <a:off x="333829" y="166913"/>
            <a:ext cx="6250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FF0000"/>
                </a:solidFill>
              </a:rPr>
              <a:t>mv</a:t>
            </a:r>
            <a:r>
              <a:rPr lang="es-ES" sz="4000" b="1"/>
              <a:t> &amp; </a:t>
            </a:r>
            <a:r>
              <a:rPr lang="es-ES" sz="4000" b="1">
                <a:solidFill>
                  <a:srgbClr val="FF0000"/>
                </a:solidFill>
              </a:rPr>
              <a:t>rm</a:t>
            </a:r>
            <a:r>
              <a:rPr lang="es-ES" sz="4000" b="1"/>
              <a:t> &amp; </a:t>
            </a:r>
            <a:r>
              <a:rPr lang="es-ES" sz="4000" b="1">
                <a:solidFill>
                  <a:srgbClr val="FF0000"/>
                </a:solidFill>
              </a:rPr>
              <a:t>rmdir</a:t>
            </a:r>
            <a:r>
              <a:rPr lang="es-ES" sz="4000" b="1"/>
              <a:t> commands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125C3FF-8DF7-D93F-9D1D-FE23D390439A}"/>
              </a:ext>
            </a:extLst>
          </p:cNvPr>
          <p:cNvSpPr txBox="1"/>
          <p:nvPr/>
        </p:nvSpPr>
        <p:spPr>
          <a:xfrm>
            <a:off x="7510939" y="3580827"/>
            <a:ext cx="4389728" cy="1092607"/>
          </a:xfrm>
          <a:prstGeom prst="rect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  <a:alpha val="77000"/>
                </a:schemeClr>
              </a:gs>
              <a:gs pos="50000">
                <a:schemeClr val="dk1">
                  <a:lumMod val="105000"/>
                  <a:satMod val="103000"/>
                  <a:tint val="73000"/>
                  <a:alpha val="89000"/>
                </a:schemeClr>
              </a:gs>
              <a:gs pos="100000">
                <a:schemeClr val="dk1">
                  <a:lumMod val="105000"/>
                  <a:satMod val="109000"/>
                  <a:tint val="81000"/>
                  <a:alpha val="93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CAREFUL </a:t>
            </a:r>
            <a:r>
              <a:rPr lang="es-ES" sz="3200"/>
              <a:t>WITH </a:t>
            </a:r>
            <a:r>
              <a:rPr lang="es-ES" sz="3200" b="1"/>
              <a:t>rm:</a:t>
            </a:r>
          </a:p>
          <a:p>
            <a:endParaRPr lang="es-ES" sz="100" b="1"/>
          </a:p>
          <a:p>
            <a:pPr algn="ctr"/>
            <a:r>
              <a:rPr lang="es-ES" sz="3200" b="1"/>
              <a:t>rm -rf /*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8F1984-9A5E-B18B-8F44-85F85500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594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E93F2E5-0B4C-61C9-0589-0C81585B091F}"/>
              </a:ext>
            </a:extLst>
          </p:cNvPr>
          <p:cNvSpPr txBox="1"/>
          <p:nvPr/>
        </p:nvSpPr>
        <p:spPr>
          <a:xfrm>
            <a:off x="478972" y="319315"/>
            <a:ext cx="7095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/>
              <a:t>Hard and symbolic (soft) links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009FE3-A5F7-DE44-96BE-90B4CEDB0C93}"/>
              </a:ext>
            </a:extLst>
          </p:cNvPr>
          <p:cNvSpPr txBox="1"/>
          <p:nvPr/>
        </p:nvSpPr>
        <p:spPr>
          <a:xfrm>
            <a:off x="517524" y="1138695"/>
            <a:ext cx="1142274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Hard links </a:t>
            </a:r>
            <a:r>
              <a:rPr lang="en-US" sz="2400"/>
              <a:t>and </a:t>
            </a:r>
            <a:r>
              <a:rPr lang="en-US" sz="2400" b="1"/>
              <a:t>symbolic links </a:t>
            </a:r>
            <a:r>
              <a:rPr lang="en-US" sz="2400"/>
              <a:t>are two different methods to refer to a file (directory) in the hard drive.</a:t>
            </a:r>
          </a:p>
          <a:p>
            <a:endParaRPr lang="en-US" sz="2400"/>
          </a:p>
          <a:p>
            <a:r>
              <a:rPr lang="en-US" sz="2400" u="sng">
                <a:solidFill>
                  <a:srgbClr val="4500F0"/>
                </a:solidFill>
              </a:rPr>
              <a:t>Hard link</a:t>
            </a:r>
            <a:r>
              <a:rPr lang="en-US" sz="2400"/>
              <a:t>: A hard link is essentially a synced </a:t>
            </a:r>
            <a:r>
              <a:rPr lang="en-US" sz="2400" u="sng"/>
              <a:t>carbon copy</a:t>
            </a:r>
            <a:r>
              <a:rPr lang="en-US" sz="2400"/>
              <a:t> of a file. A hard link cannot reference a file outside its own file system. A link cannot reference a file that is not on the same disk partition. A hard link may not reference a directory.</a:t>
            </a:r>
          </a:p>
          <a:p>
            <a:endParaRPr lang="en-US" sz="1200"/>
          </a:p>
          <a:p>
            <a:r>
              <a:rPr lang="en-US" sz="3600" b="1">
                <a:highlight>
                  <a:srgbClr val="FFFF00"/>
                </a:highlight>
              </a:rPr>
              <a:t>ln</a:t>
            </a:r>
            <a:r>
              <a:rPr lang="en-US" sz="3600"/>
              <a:t> </a:t>
            </a:r>
            <a:r>
              <a:rPr lang="en-US" sz="3600">
                <a:highlight>
                  <a:srgbClr val="00FFFF"/>
                </a:highlight>
              </a:rPr>
              <a:t>file</a:t>
            </a:r>
            <a:r>
              <a:rPr lang="en-US" sz="3600"/>
              <a:t> </a:t>
            </a:r>
            <a:r>
              <a:rPr lang="en-US" sz="3600">
                <a:highlight>
                  <a:srgbClr val="00FF00"/>
                </a:highlight>
              </a:rPr>
              <a:t>link</a:t>
            </a:r>
          </a:p>
          <a:p>
            <a:endParaRPr lang="en-US" sz="3600"/>
          </a:p>
          <a:p>
            <a:r>
              <a:rPr lang="en-US" sz="2400" u="sng">
                <a:solidFill>
                  <a:srgbClr val="4500F0"/>
                </a:solidFill>
              </a:rPr>
              <a:t>Symbolic link</a:t>
            </a:r>
            <a:r>
              <a:rPr lang="en-US" sz="2400"/>
              <a:t>: Symbolic links are essentially </a:t>
            </a:r>
            <a:r>
              <a:rPr lang="en-US" sz="2400" u="sng"/>
              <a:t>shortcuts</a:t>
            </a:r>
            <a:r>
              <a:rPr lang="en-US" sz="2400"/>
              <a:t> that reference to a file/directory. They overcome the limitations of hard links.</a:t>
            </a:r>
          </a:p>
          <a:p>
            <a:endParaRPr lang="en-US" sz="1600"/>
          </a:p>
          <a:p>
            <a:r>
              <a:rPr lang="en-US" sz="3600" b="1">
                <a:highlight>
                  <a:srgbClr val="FFFF00"/>
                </a:highlight>
              </a:rPr>
              <a:t>ln</a:t>
            </a:r>
            <a:r>
              <a:rPr lang="en-US" sz="3600" b="1"/>
              <a:t> </a:t>
            </a:r>
            <a:r>
              <a:rPr lang="en-US" sz="3600" b="1">
                <a:solidFill>
                  <a:srgbClr val="FF0000"/>
                </a:solidFill>
              </a:rPr>
              <a:t>-s</a:t>
            </a:r>
            <a:r>
              <a:rPr lang="en-US" sz="3600" b="1"/>
              <a:t> </a:t>
            </a:r>
            <a:r>
              <a:rPr lang="en-US" sz="3600">
                <a:highlight>
                  <a:srgbClr val="00FFFF"/>
                </a:highlight>
              </a:rPr>
              <a:t>file</a:t>
            </a:r>
            <a:r>
              <a:rPr lang="en-US" sz="3600"/>
              <a:t> </a:t>
            </a:r>
            <a:r>
              <a:rPr lang="en-US" sz="3600">
                <a:highlight>
                  <a:srgbClr val="00FF00"/>
                </a:highlight>
              </a:rPr>
              <a:t>link</a:t>
            </a:r>
            <a:endParaRPr lang="es-ES" sz="3600">
              <a:highlight>
                <a:srgbClr val="00FF00"/>
              </a:highligh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E5EB1A-EC75-5989-2ECA-426FA56A6236}"/>
              </a:ext>
            </a:extLst>
          </p:cNvPr>
          <p:cNvSpPr txBox="1"/>
          <p:nvPr/>
        </p:nvSpPr>
        <p:spPr>
          <a:xfrm>
            <a:off x="3099706" y="5436961"/>
            <a:ext cx="88468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>
                <a:solidFill>
                  <a:srgbClr val="FF0000"/>
                </a:solidFill>
              </a:rPr>
              <a:t>If you enter in the link and modify the file, the original file is modified.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>
                <a:solidFill>
                  <a:srgbClr val="FF0000"/>
                </a:solidFill>
              </a:rPr>
              <a:t>If you delete the link, the original file is not deleted.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>
                <a:solidFill>
                  <a:srgbClr val="FF0000"/>
                </a:solidFill>
              </a:rPr>
              <a:t>If you delete the original file, the link persist but will to point to nothing (broken)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117AC3B-11D4-5C9B-6DBB-51DF1CFE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57674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34F1B5D-7ABB-7740-C7B3-2FA049889A44}"/>
              </a:ext>
            </a:extLst>
          </p:cNvPr>
          <p:cNvSpPr txBox="1"/>
          <p:nvPr/>
        </p:nvSpPr>
        <p:spPr>
          <a:xfrm>
            <a:off x="406399" y="377371"/>
            <a:ext cx="1147371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>
                <a:solidFill>
                  <a:schemeClr val="bg1"/>
                </a:solidFill>
              </a:rPr>
              <a:t>Exercise - Building a playground</a:t>
            </a:r>
          </a:p>
          <a:p>
            <a:endParaRPr lang="es-ES" sz="2800" b="1">
              <a:solidFill>
                <a:schemeClr val="bg1"/>
              </a:solidFill>
            </a:endParaRPr>
          </a:p>
          <a:p>
            <a:r>
              <a:rPr lang="es-ES" sz="2400">
                <a:solidFill>
                  <a:schemeClr val="bg1"/>
                </a:solidFill>
              </a:rPr>
              <a:t>1) Make sure you are at your home directory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2) Create a new directory called 'playground'</a:t>
            </a:r>
          </a:p>
          <a:p>
            <a:r>
              <a:rPr lang="es-ES" sz="2400">
                <a:solidFill>
                  <a:schemeClr val="bg1"/>
                </a:solidFill>
              </a:rPr>
              <a:t>3) Create two directories 'dir1' and 'dir2' inside 'playground'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4) Copy the file 'passwd' that you will find in '/etc' directory into the 'playground' folder</a:t>
            </a:r>
          </a:p>
          <a:p>
            <a:r>
              <a:rPr lang="es-ES" sz="2400">
                <a:solidFill>
                  <a:schemeClr val="bg1"/>
                </a:solidFill>
              </a:rPr>
              <a:t>5) Check 'passwd' is copied in your 'playground' directory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6) Try to copy again file 'passwd' from '/etc' into 'playground' with '-i' (interactive) attribute</a:t>
            </a:r>
          </a:p>
          <a:p>
            <a:r>
              <a:rPr lang="es-ES" sz="2400">
                <a:solidFill>
                  <a:schemeClr val="bg1"/>
                </a:solidFill>
              </a:rPr>
              <a:t>7) Change 'passwd' file name to 'fun'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8) Let's move 'fun' file into 'dir1' (check)</a:t>
            </a:r>
          </a:p>
          <a:p>
            <a:r>
              <a:rPr lang="es-ES" sz="2400">
                <a:solidFill>
                  <a:schemeClr val="bg1"/>
                </a:solidFill>
              </a:rPr>
              <a:t>9) Now move 'fun' file from 'dir1' to 'dir2' (check)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10) Move 'fun' file back to 'playground' directory</a:t>
            </a:r>
          </a:p>
          <a:p>
            <a:r>
              <a:rPr lang="es-ES" sz="2400">
                <a:solidFill>
                  <a:schemeClr val="bg1"/>
                </a:solidFill>
              </a:rPr>
              <a:t>11) Move again 'fun' file into 'dir1'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12) Move 'dir1' into 'dir2'</a:t>
            </a:r>
          </a:p>
          <a:p>
            <a:r>
              <a:rPr lang="es-ES" sz="2400">
                <a:solidFill>
                  <a:schemeClr val="bg1"/>
                </a:solidFill>
              </a:rPr>
              <a:t>13) Get back to the original situation (4)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65F71A1-ADA2-7C94-0969-07700145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5017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2CD3BAB-0007-D6E1-21B6-7DF766DA4B36}"/>
              </a:ext>
            </a:extLst>
          </p:cNvPr>
          <p:cNvSpPr txBox="1"/>
          <p:nvPr/>
        </p:nvSpPr>
        <p:spPr>
          <a:xfrm>
            <a:off x="387349" y="386896"/>
            <a:ext cx="1035533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>
                <a:solidFill>
                  <a:schemeClr val="bg1"/>
                </a:solidFill>
              </a:rPr>
              <a:t>Exercise - Building a playground</a:t>
            </a:r>
          </a:p>
          <a:p>
            <a:endParaRPr lang="es-ES" sz="2800" b="1">
              <a:solidFill>
                <a:schemeClr val="bg1"/>
              </a:solidFill>
            </a:endParaRPr>
          </a:p>
          <a:p>
            <a:r>
              <a:rPr lang="es-ES" sz="2400">
                <a:solidFill>
                  <a:schemeClr val="bg1"/>
                </a:solidFill>
              </a:rPr>
              <a:t>14) Let's create a hard link called 'fun-hard' in 'dir1' that points to 'fun' file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15) Check the size and content of 'fun-hard' link compared to the original file 'fun'</a:t>
            </a:r>
          </a:p>
          <a:p>
            <a:r>
              <a:rPr lang="es-ES" sz="2400">
                <a:solidFill>
                  <a:schemeClr val="bg1"/>
                </a:solidFill>
              </a:rPr>
              <a:t>16) Create a symbolic link to 'fun' called 'fun-soft' in 'dir2' 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17) Check the information that contains 'fun-soft' and its size</a:t>
            </a:r>
          </a:p>
          <a:p>
            <a:r>
              <a:rPr lang="es-ES" sz="2400">
                <a:solidFill>
                  <a:schemeClr val="bg1"/>
                </a:solidFill>
              </a:rPr>
              <a:t>18) Create a symbolic link to 'dir1' in 'playground' called 'dir-sym'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19) Change directory to 'dir-sym' and check where you are</a:t>
            </a:r>
          </a:p>
          <a:p>
            <a:r>
              <a:rPr lang="es-ES" sz="2400">
                <a:solidFill>
                  <a:schemeClr val="bg1"/>
                </a:solidFill>
              </a:rPr>
              <a:t>20) Remove 'dir1' with 'rmdir' command 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21) Remove 'fun' file from 'playground' directory</a:t>
            </a:r>
          </a:p>
          <a:p>
            <a:r>
              <a:rPr lang="es-ES" sz="2400">
                <a:solidFill>
                  <a:schemeClr val="bg1"/>
                </a:solidFill>
              </a:rPr>
              <a:t>22) Check the information that contains 'fun-soft' link from 'dir2'</a:t>
            </a:r>
          </a:p>
          <a:p>
            <a:r>
              <a:rPr lang="es-ES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23) Remove 'dir2' by using the '-r' attribute of 'rm' command</a:t>
            </a:r>
          </a:p>
          <a:p>
            <a:r>
              <a:rPr lang="es-ES" sz="2400">
                <a:solidFill>
                  <a:schemeClr val="bg1"/>
                </a:solidFill>
              </a:rPr>
              <a:t>24) Change directory to your home and delete the 'playground' folder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3075E3-6090-920E-BCE3-1F645BF3F9C0}"/>
              </a:ext>
            </a:extLst>
          </p:cNvPr>
          <p:cNvSpPr txBox="1"/>
          <p:nvPr/>
        </p:nvSpPr>
        <p:spPr>
          <a:xfrm>
            <a:off x="9755822" y="2524125"/>
            <a:ext cx="206620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000">
                <a:solidFill>
                  <a:srgbClr val="FFFF00"/>
                </a:solidFill>
              </a:rPr>
              <a:t>Careful with</a:t>
            </a:r>
          </a:p>
          <a:p>
            <a:pPr algn="ctr"/>
            <a:r>
              <a:rPr lang="es-ES" sz="2000">
                <a:solidFill>
                  <a:srgbClr val="FFFF00"/>
                </a:solidFill>
              </a:rPr>
              <a:t>Relative/absolute </a:t>
            </a:r>
          </a:p>
          <a:p>
            <a:pPr algn="ctr"/>
            <a:r>
              <a:rPr lang="es-ES" sz="2000">
                <a:solidFill>
                  <a:srgbClr val="FFFF00"/>
                </a:solidFill>
              </a:rPr>
              <a:t>paths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92FB25A0-4A05-20E3-834E-C10D185C3887}"/>
              </a:ext>
            </a:extLst>
          </p:cNvPr>
          <p:cNvCxnSpPr>
            <a:cxnSpLocks/>
          </p:cNvCxnSpPr>
          <p:nvPr/>
        </p:nvCxnSpPr>
        <p:spPr>
          <a:xfrm flipH="1" flipV="1">
            <a:off x="8029575" y="2524125"/>
            <a:ext cx="1726247" cy="52387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D891BC-7842-5C61-A724-2A0506E9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6967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07EEDD-7031-ED76-AD8A-AEC341C62A61}"/>
              </a:ext>
            </a:extLst>
          </p:cNvPr>
          <p:cNvSpPr txBox="1"/>
          <p:nvPr/>
        </p:nvSpPr>
        <p:spPr>
          <a:xfrm>
            <a:off x="377914" y="341831"/>
            <a:ext cx="497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Working with commands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078AA4-13E4-0B85-ED91-3E48E4EECECC}"/>
              </a:ext>
            </a:extLst>
          </p:cNvPr>
          <p:cNvSpPr txBox="1"/>
          <p:nvPr/>
        </p:nvSpPr>
        <p:spPr>
          <a:xfrm>
            <a:off x="379812" y="1434644"/>
            <a:ext cx="115835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type</a:t>
            </a:r>
            <a:r>
              <a:rPr lang="es-ES" sz="2400"/>
              <a:t>: indicate how a command name is interpreted </a:t>
            </a:r>
            <a:r>
              <a:rPr lang="es-ES" sz="2400">
                <a:solidFill>
                  <a:srgbClr val="FF0000"/>
                </a:solidFill>
              </a:rPr>
              <a:t>(</a:t>
            </a:r>
            <a:r>
              <a:rPr kumimoji="0" lang="es-ES" altLang="es-E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</a:rPr>
              <a:t>determines if command is alias, function, built-in command, cached executable (hashed), binary in $PATH, etc.</a:t>
            </a:r>
            <a:r>
              <a:rPr lang="es-ES" sz="2400">
                <a:solidFill>
                  <a:srgbClr val="FF0000"/>
                </a:solidFill>
              </a:rPr>
              <a:t>)</a:t>
            </a:r>
          </a:p>
          <a:p>
            <a:endParaRPr lang="es-ES" sz="2400"/>
          </a:p>
          <a:p>
            <a:r>
              <a:rPr lang="es-ES" sz="2400">
                <a:highlight>
                  <a:srgbClr val="FFFF00"/>
                </a:highlight>
              </a:rPr>
              <a:t>which</a:t>
            </a:r>
            <a:r>
              <a:rPr lang="es-ES" sz="2400"/>
              <a:t>: display which executable program will be exectuted</a:t>
            </a:r>
            <a:r>
              <a:rPr lang="es-ES" sz="2400">
                <a:solidFill>
                  <a:srgbClr val="FF0000"/>
                </a:solidFill>
              </a:rPr>
              <a:t> (finds executable in your $PATH)</a:t>
            </a:r>
          </a:p>
          <a:p>
            <a:endParaRPr lang="es-ES" sz="2400"/>
          </a:p>
          <a:p>
            <a:r>
              <a:rPr lang="es-ES" sz="2400">
                <a:highlight>
                  <a:srgbClr val="FFFF00"/>
                </a:highlight>
              </a:rPr>
              <a:t>help</a:t>
            </a:r>
            <a:r>
              <a:rPr lang="es-ES" sz="2400"/>
              <a:t>: get help for shell builtins (or </a:t>
            </a:r>
            <a:r>
              <a:rPr lang="es-ES" sz="2400">
                <a:highlight>
                  <a:srgbClr val="FFFF00"/>
                </a:highlight>
              </a:rPr>
              <a:t>command --help</a:t>
            </a:r>
            <a:r>
              <a:rPr lang="es-ES" sz="2400"/>
              <a:t>)</a:t>
            </a:r>
          </a:p>
          <a:p>
            <a:endParaRPr lang="es-ES" sz="2400"/>
          </a:p>
          <a:p>
            <a:r>
              <a:rPr lang="es-ES" sz="2400">
                <a:highlight>
                  <a:srgbClr val="FFFF00"/>
                </a:highlight>
              </a:rPr>
              <a:t>man</a:t>
            </a:r>
            <a:r>
              <a:rPr lang="es-ES" sz="2400"/>
              <a:t>: display a command's manual page</a:t>
            </a:r>
          </a:p>
          <a:p>
            <a:endParaRPr lang="es-ES" sz="2400"/>
          </a:p>
          <a:p>
            <a:r>
              <a:rPr lang="es-ES" sz="2400">
                <a:highlight>
                  <a:srgbClr val="FFFF00"/>
                </a:highlight>
              </a:rPr>
              <a:t>whatis</a:t>
            </a:r>
            <a:r>
              <a:rPr lang="es-ES" sz="2400"/>
              <a:t>: display one-line manual page descriptions</a:t>
            </a:r>
          </a:p>
          <a:p>
            <a:endParaRPr lang="es-ES" sz="2400"/>
          </a:p>
          <a:p>
            <a:r>
              <a:rPr lang="es-ES" sz="2400">
                <a:highlight>
                  <a:srgbClr val="FFFF00"/>
                </a:highlight>
              </a:rPr>
              <a:t>alias</a:t>
            </a:r>
            <a:r>
              <a:rPr lang="es-ES" sz="2400"/>
              <a:t>: create an alias (shortcut) for a command (</a:t>
            </a:r>
            <a:r>
              <a:rPr lang="es-ES" sz="2400">
                <a:highlight>
                  <a:srgbClr val="FFFF00"/>
                </a:highlight>
              </a:rPr>
              <a:t>unalias</a:t>
            </a:r>
            <a:r>
              <a:rPr lang="es-ES" sz="2400"/>
              <a:t> to delete it)</a:t>
            </a:r>
          </a:p>
        </p:txBody>
      </p:sp>
      <p:sp>
        <p:nvSpPr>
          <p:cNvPr id="9" name="Nube 8">
            <a:extLst>
              <a:ext uri="{FF2B5EF4-FFF2-40B4-BE49-F238E27FC236}">
                <a16:creationId xmlns:a16="http://schemas.microsoft.com/office/drawing/2014/main" id="{94485C72-736B-2C62-7FEB-52EBB3940446}"/>
              </a:ext>
            </a:extLst>
          </p:cNvPr>
          <p:cNvSpPr/>
          <p:nvPr/>
        </p:nvSpPr>
        <p:spPr>
          <a:xfrm>
            <a:off x="9539124" y="3059988"/>
            <a:ext cx="2288255" cy="1153354"/>
          </a:xfrm>
          <a:prstGeom prst="cloud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>
                <a:solidFill>
                  <a:srgbClr val="7030A0"/>
                </a:solidFill>
              </a:rPr>
              <a:t>$PATH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EB0A6C-0035-D5DD-E353-4C29CA40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5639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CEC6907-0D7C-6666-31EF-9BE5EE52B4D5}"/>
              </a:ext>
            </a:extLst>
          </p:cNvPr>
          <p:cNvSpPr txBox="1"/>
          <p:nvPr/>
        </p:nvSpPr>
        <p:spPr>
          <a:xfrm>
            <a:off x="390614" y="227531"/>
            <a:ext cx="8702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/>
              <a:t>Creating your own commands with </a:t>
            </a:r>
            <a:r>
              <a:rPr lang="es-ES" sz="4000" b="1">
                <a:highlight>
                  <a:srgbClr val="FFFF00"/>
                </a:highlight>
              </a:rPr>
              <a:t>alias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2F21CF-43DC-0811-73B2-1F98A4CC858B}"/>
              </a:ext>
            </a:extLst>
          </p:cNvPr>
          <p:cNvSpPr txBox="1"/>
          <p:nvPr/>
        </p:nvSpPr>
        <p:spPr>
          <a:xfrm>
            <a:off x="419100" y="1066800"/>
            <a:ext cx="1105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Before that, a small trick: You can put several commands on a line by using </a:t>
            </a:r>
            <a:r>
              <a:rPr lang="es-ES" sz="2400" b="1"/>
              <a:t>;</a:t>
            </a:r>
            <a:r>
              <a:rPr lang="es-ES" sz="2400"/>
              <a:t> (</a:t>
            </a:r>
            <a:r>
              <a:rPr lang="es-ES" sz="2400" u="sng"/>
              <a:t>semicolon</a:t>
            </a:r>
            <a:r>
              <a:rPr lang="es-ES" sz="2400"/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5C042D-55B5-2FFC-CC8F-C2F4B3549901}"/>
              </a:ext>
            </a:extLst>
          </p:cNvPr>
          <p:cNvSpPr txBox="1"/>
          <p:nvPr/>
        </p:nvSpPr>
        <p:spPr>
          <a:xfrm>
            <a:off x="774700" y="1612900"/>
            <a:ext cx="4376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highlight>
                  <a:srgbClr val="FFFF00"/>
                </a:highlight>
              </a:rPr>
              <a:t>command1</a:t>
            </a:r>
            <a:r>
              <a:rPr lang="es-ES" sz="3200" b="1"/>
              <a:t>;</a:t>
            </a:r>
            <a:r>
              <a:rPr lang="es-ES" sz="2000"/>
              <a:t> </a:t>
            </a:r>
            <a:r>
              <a:rPr lang="es-ES" sz="2000">
                <a:highlight>
                  <a:srgbClr val="00FFFF"/>
                </a:highlight>
              </a:rPr>
              <a:t>command2</a:t>
            </a:r>
            <a:r>
              <a:rPr lang="es-ES" sz="3200" b="1"/>
              <a:t>;</a:t>
            </a:r>
            <a:r>
              <a:rPr lang="es-ES" sz="2000"/>
              <a:t> </a:t>
            </a:r>
            <a:r>
              <a:rPr lang="es-ES" sz="2000">
                <a:highlight>
                  <a:srgbClr val="00FF00"/>
                </a:highlight>
              </a:rPr>
              <a:t>command3</a:t>
            </a:r>
            <a:r>
              <a:rPr lang="es-ES" sz="3200" b="1"/>
              <a:t>;</a:t>
            </a:r>
            <a:r>
              <a:rPr lang="es-ES" sz="2000"/>
              <a:t> ...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3C40A4-D5FB-123E-BE04-7BA2CA9B71A9}"/>
              </a:ext>
            </a:extLst>
          </p:cNvPr>
          <p:cNvSpPr txBox="1"/>
          <p:nvPr/>
        </p:nvSpPr>
        <p:spPr>
          <a:xfrm>
            <a:off x="517615" y="2438400"/>
            <a:ext cx="11204486" cy="3231654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r>
              <a:rPr lang="es-ES" sz="3600" b="1">
                <a:solidFill>
                  <a:schemeClr val="bg1"/>
                </a:solidFill>
              </a:rPr>
              <a:t>Exercise</a:t>
            </a:r>
            <a:endParaRPr lang="es-ES" sz="1600" b="1">
              <a:solidFill>
                <a:schemeClr val="bg1"/>
              </a:solidFill>
            </a:endParaRPr>
          </a:p>
          <a:p>
            <a:endParaRPr lang="es-ES" sz="1600">
              <a:solidFill>
                <a:schemeClr val="bg1"/>
              </a:solidFill>
            </a:endParaRPr>
          </a:p>
          <a:p>
            <a:pPr algn="just"/>
            <a:r>
              <a:rPr lang="es-ES" sz="2000">
                <a:solidFill>
                  <a:schemeClr val="bg1"/>
                </a:solidFill>
              </a:rPr>
              <a:t>A) First learn how </a:t>
            </a:r>
            <a:r>
              <a:rPr lang="es-ES" sz="2000">
                <a:solidFill>
                  <a:schemeClr val="bg1"/>
                </a:solidFill>
                <a:highlight>
                  <a:srgbClr val="1C1C1C"/>
                </a:highlight>
              </a:rPr>
              <a:t>'</a:t>
            </a:r>
            <a:r>
              <a:rPr lang="es-ES" sz="2000">
                <a:highlight>
                  <a:srgbClr val="FFFF00"/>
                </a:highlight>
              </a:rPr>
              <a:t>alias</a:t>
            </a:r>
            <a:r>
              <a:rPr lang="es-ES" sz="2000">
                <a:solidFill>
                  <a:schemeClr val="bg1"/>
                </a:solidFill>
              </a:rPr>
              <a:t>' command works. Now, let's create a command that </a:t>
            </a:r>
            <a:r>
              <a:rPr lang="es-ES" sz="2000" b="1">
                <a:solidFill>
                  <a:srgbClr val="00B050"/>
                </a:solidFill>
              </a:rPr>
              <a:t>(1) </a:t>
            </a:r>
            <a:r>
              <a:rPr lang="es-ES" sz="2000">
                <a:solidFill>
                  <a:schemeClr val="bg1"/>
                </a:solidFill>
              </a:rPr>
              <a:t>changes to directory '/usr', then</a:t>
            </a:r>
            <a:r>
              <a:rPr lang="es-ES" sz="2000" b="1">
                <a:solidFill>
                  <a:srgbClr val="00B050"/>
                </a:solidFill>
              </a:rPr>
              <a:t> (2) </a:t>
            </a:r>
            <a:r>
              <a:rPr lang="es-ES" sz="2000">
                <a:solidFill>
                  <a:schemeClr val="bg1"/>
                </a:solidFill>
              </a:rPr>
              <a:t>lists all the content of that folder, and finally </a:t>
            </a:r>
            <a:r>
              <a:rPr lang="es-ES" sz="2000" b="1">
                <a:solidFill>
                  <a:srgbClr val="00B050"/>
                </a:solidFill>
              </a:rPr>
              <a:t>(3) </a:t>
            </a:r>
            <a:r>
              <a:rPr lang="es-ES" sz="2000">
                <a:solidFill>
                  <a:schemeClr val="bg1"/>
                </a:solidFill>
              </a:rPr>
              <a:t>goes back to the original directory. If I want to call this command 'test', would it be </a:t>
            </a:r>
            <a:r>
              <a:rPr lang="es-ES" sz="2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</a:t>
            </a:r>
            <a:r>
              <a:rPr lang="es-ES" sz="2000">
                <a:solidFill>
                  <a:schemeClr val="bg1"/>
                </a:solidFill>
              </a:rPr>
              <a:t>? If not, try with 'foo'. Check it works. Afterwards, delete that alias.</a:t>
            </a:r>
          </a:p>
          <a:p>
            <a:pPr algn="just"/>
            <a:endParaRPr lang="es-ES" sz="1600">
              <a:solidFill>
                <a:schemeClr val="bg1"/>
              </a:solidFill>
            </a:endParaRPr>
          </a:p>
          <a:p>
            <a:pPr algn="just"/>
            <a:endParaRPr lang="es-ES" sz="1600">
              <a:solidFill>
                <a:schemeClr val="bg1"/>
              </a:solidFill>
            </a:endParaRPr>
          </a:p>
          <a:p>
            <a:pPr algn="just"/>
            <a:r>
              <a:rPr lang="es-ES" sz="2000">
                <a:solidFill>
                  <a:schemeClr val="bg1"/>
                </a:solidFill>
              </a:rPr>
              <a:t>B) Create a shortcut (alias) to list the content of a folder in a chronological order (the latest modified files must be at the bottom), with all the information, and with a human-readable language for item size.</a:t>
            </a:r>
          </a:p>
          <a:p>
            <a:pPr algn="just"/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37F82C-F756-CD50-8CF1-C0DD004C1715}"/>
              </a:ext>
            </a:extLst>
          </p:cNvPr>
          <p:cNvSpPr txBox="1"/>
          <p:nvPr/>
        </p:nvSpPr>
        <p:spPr>
          <a:xfrm>
            <a:off x="1866900" y="5791200"/>
            <a:ext cx="671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/>
              <a:t>A tiny problem in defining aliases on the command line: they </a:t>
            </a:r>
            <a:r>
              <a:rPr lang="es-ES" sz="2400" b="1" u="sng">
                <a:solidFill>
                  <a:srgbClr val="FF0000"/>
                </a:solidFill>
              </a:rPr>
              <a:t>VANISH</a:t>
            </a:r>
            <a:r>
              <a:rPr lang="es-ES" sz="2400" b="1"/>
              <a:t> when your shell session ends. </a:t>
            </a:r>
          </a:p>
        </p:txBody>
      </p:sp>
      <p:sp>
        <p:nvSpPr>
          <p:cNvPr id="10" name="Nube 9">
            <a:extLst>
              <a:ext uri="{FF2B5EF4-FFF2-40B4-BE49-F238E27FC236}">
                <a16:creationId xmlns:a16="http://schemas.microsoft.com/office/drawing/2014/main" id="{DCD694FB-D9D7-26A8-AD5D-D6BE222940AD}"/>
              </a:ext>
            </a:extLst>
          </p:cNvPr>
          <p:cNvSpPr/>
          <p:nvPr/>
        </p:nvSpPr>
        <p:spPr>
          <a:xfrm>
            <a:off x="8496300" y="5842000"/>
            <a:ext cx="1917700" cy="825500"/>
          </a:xfrm>
          <a:prstGeom prst="cloud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>
                <a:solidFill>
                  <a:srgbClr val="7030A0"/>
                </a:solidFill>
              </a:rPr>
              <a:t>.bashrc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B85BB76-B17A-72E0-4E36-67CBDA3A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78869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503711-4852-FFDF-11BC-5C0D6D551921}"/>
              </a:ext>
            </a:extLst>
          </p:cNvPr>
          <p:cNvSpPr txBox="1"/>
          <p:nvPr/>
        </p:nvSpPr>
        <p:spPr>
          <a:xfrm>
            <a:off x="593814" y="240231"/>
            <a:ext cx="410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/>
              <a:t>I/O Redirection</a:t>
            </a:r>
            <a:endParaRPr lang="es-ES" sz="4800" b="1">
              <a:highlight>
                <a:srgbClr val="FFFF00"/>
              </a:highlight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39052376-1F3D-3107-F0E7-CBCA0415F5E8}"/>
              </a:ext>
            </a:extLst>
          </p:cNvPr>
          <p:cNvCxnSpPr>
            <a:cxnSpLocks/>
          </p:cNvCxnSpPr>
          <p:nvPr/>
        </p:nvCxnSpPr>
        <p:spPr>
          <a:xfrm flipH="1" flipV="1">
            <a:off x="889000" y="1066800"/>
            <a:ext cx="50800" cy="68580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450E5CC-8B59-CB6C-FEC2-B53BAB2D8147}"/>
              </a:ext>
            </a:extLst>
          </p:cNvPr>
          <p:cNvCxnSpPr>
            <a:cxnSpLocks/>
          </p:cNvCxnSpPr>
          <p:nvPr/>
        </p:nvCxnSpPr>
        <p:spPr>
          <a:xfrm flipH="1" flipV="1">
            <a:off x="1244600" y="1054100"/>
            <a:ext cx="736600" cy="34290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820751-F50B-F6E0-6116-4AE14FC912FE}"/>
              </a:ext>
            </a:extLst>
          </p:cNvPr>
          <p:cNvSpPr txBox="1"/>
          <p:nvPr/>
        </p:nvSpPr>
        <p:spPr>
          <a:xfrm>
            <a:off x="495300" y="1714500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4500F0"/>
                </a:solidFill>
              </a:rPr>
              <a:t>input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F0337E-0EB0-61C8-209C-96A00F8E5E7F}"/>
              </a:ext>
            </a:extLst>
          </p:cNvPr>
          <p:cNvSpPr txBox="1"/>
          <p:nvPr/>
        </p:nvSpPr>
        <p:spPr>
          <a:xfrm>
            <a:off x="1854200" y="13970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4500F0"/>
                </a:solidFill>
              </a:rPr>
              <a:t>???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C04114F-B38D-D4DA-941B-76ABAA2A80DE}"/>
              </a:ext>
            </a:extLst>
          </p:cNvPr>
          <p:cNvSpPr txBox="1"/>
          <p:nvPr/>
        </p:nvSpPr>
        <p:spPr>
          <a:xfrm>
            <a:off x="685800" y="2508803"/>
            <a:ext cx="110871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cat</a:t>
            </a:r>
            <a:r>
              <a:rPr lang="es-ES" sz="2400"/>
              <a:t>: con</a:t>
            </a:r>
            <a:r>
              <a:rPr lang="es-ES" sz="2400" u="sng"/>
              <a:t>cat</a:t>
            </a:r>
            <a:r>
              <a:rPr lang="es-ES" sz="2400"/>
              <a:t>enate files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sort</a:t>
            </a:r>
            <a:r>
              <a:rPr lang="es-ES" sz="2400"/>
              <a:t>: </a:t>
            </a:r>
            <a:r>
              <a:rPr lang="es-ES" sz="2400" u="sng"/>
              <a:t>sort</a:t>
            </a:r>
            <a:r>
              <a:rPr lang="es-ES" sz="2400"/>
              <a:t> lines of text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wc</a:t>
            </a:r>
            <a:r>
              <a:rPr lang="es-ES" sz="2400">
                <a:highlight>
                  <a:srgbClr val="FFFFFF"/>
                </a:highlight>
              </a:rPr>
              <a:t>:</a:t>
            </a:r>
            <a:r>
              <a:rPr lang="es-ES" sz="2400"/>
              <a:t> (</a:t>
            </a:r>
            <a:r>
              <a:rPr lang="es-ES" sz="2400" u="sng"/>
              <a:t>w</a:t>
            </a:r>
            <a:r>
              <a:rPr lang="es-ES" sz="2400"/>
              <a:t>ord </a:t>
            </a:r>
            <a:r>
              <a:rPr lang="es-ES" sz="2400" u="sng"/>
              <a:t>c</a:t>
            </a:r>
            <a:r>
              <a:rPr lang="es-ES" sz="2400"/>
              <a:t>ount) print newline, word, and byte counts for each file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head</a:t>
            </a:r>
            <a:r>
              <a:rPr lang="es-ES" sz="2400"/>
              <a:t>: output the first part of a file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tail</a:t>
            </a:r>
            <a:r>
              <a:rPr lang="es-ES" sz="2400"/>
              <a:t>: output the last part of a file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tee</a:t>
            </a:r>
            <a:r>
              <a:rPr lang="es-ES" sz="2400"/>
              <a:t>: read from standard input and write to standard output and to file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grep</a:t>
            </a:r>
            <a:r>
              <a:rPr lang="es-ES" sz="2400"/>
              <a:t>: print lines matching a pattern (</a:t>
            </a:r>
            <a:r>
              <a:rPr lang="es-ES" sz="2400" u="sng"/>
              <a:t>g</a:t>
            </a:r>
            <a:r>
              <a:rPr lang="es-ES" sz="2400"/>
              <a:t>lobal </a:t>
            </a:r>
            <a:r>
              <a:rPr lang="es-ES" sz="2400" u="sng"/>
              <a:t>r</a:t>
            </a:r>
            <a:r>
              <a:rPr lang="es-ES" sz="2400"/>
              <a:t>egular </a:t>
            </a:r>
            <a:r>
              <a:rPr lang="es-ES" sz="2400" u="sng"/>
              <a:t>e</a:t>
            </a:r>
            <a:r>
              <a:rPr lang="es-ES" sz="2400"/>
              <a:t>xpression </a:t>
            </a:r>
            <a:r>
              <a:rPr lang="es-ES" sz="2400" u="sng"/>
              <a:t>p</a:t>
            </a:r>
            <a:r>
              <a:rPr lang="es-ES" sz="2400"/>
              <a:t>rint)</a:t>
            </a:r>
          </a:p>
          <a:p>
            <a:endParaRPr lang="es-ES" sz="24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9C8295A-DC6D-4928-9E7F-3D4B2580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089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7B7DAF0-9379-9AB4-EE5B-5D7D33C7C7E4}"/>
              </a:ext>
            </a:extLst>
          </p:cNvPr>
          <p:cNvSpPr txBox="1"/>
          <p:nvPr/>
        </p:nvSpPr>
        <p:spPr>
          <a:xfrm>
            <a:off x="571500" y="165100"/>
            <a:ext cx="6476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>
                <a:solidFill>
                  <a:srgbClr val="ED03DC"/>
                </a:solidFill>
              </a:rPr>
              <a:t>Standard input, output and error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A48C1E-2977-596C-92B5-D02C85FF3078}"/>
              </a:ext>
            </a:extLst>
          </p:cNvPr>
          <p:cNvSpPr txBox="1"/>
          <p:nvPr/>
        </p:nvSpPr>
        <p:spPr>
          <a:xfrm>
            <a:off x="584201" y="990600"/>
            <a:ext cx="1088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/>
              <a:t>Programs</a:t>
            </a:r>
            <a:r>
              <a:rPr lang="es-ES" sz="2800"/>
              <a:t> (sometimes) need </a:t>
            </a:r>
            <a:r>
              <a:rPr lang="es-ES" sz="2800" b="1">
                <a:solidFill>
                  <a:srgbClr val="4500F0"/>
                </a:solidFill>
              </a:rPr>
              <a:t>inputs</a:t>
            </a:r>
            <a:r>
              <a:rPr lang="es-ES" sz="2800"/>
              <a:t>, and (sometimes) produce </a:t>
            </a:r>
            <a:r>
              <a:rPr lang="es-ES" sz="2800" b="1">
                <a:solidFill>
                  <a:schemeClr val="accent2"/>
                </a:solidFill>
              </a:rPr>
              <a:t>outputs</a:t>
            </a:r>
            <a:r>
              <a:rPr lang="es-ES" sz="2800"/>
              <a:t>, and (hopefully not many times) gives </a:t>
            </a:r>
            <a:r>
              <a:rPr lang="es-ES" sz="2800" b="1">
                <a:solidFill>
                  <a:srgbClr val="FF0000"/>
                </a:solidFill>
              </a:rPr>
              <a:t>error</a:t>
            </a:r>
            <a:r>
              <a:rPr lang="es-ES" sz="2800"/>
              <a:t> (or status) messages.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5BBCAD-385B-9118-AD47-0A34D8C5FBFE}"/>
              </a:ext>
            </a:extLst>
          </p:cNvPr>
          <p:cNvSpPr txBox="1"/>
          <p:nvPr/>
        </p:nvSpPr>
        <p:spPr>
          <a:xfrm>
            <a:off x="635000" y="2717800"/>
            <a:ext cx="5085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4500F0"/>
                </a:solidFill>
              </a:rPr>
              <a:t>input</a:t>
            </a:r>
            <a:r>
              <a:rPr lang="es-ES" sz="2000"/>
              <a:t> -&gt; standard input (or stdin) -&gt; keyboard</a:t>
            </a:r>
          </a:p>
          <a:p>
            <a:r>
              <a:rPr lang="es-ES" sz="2000" b="1">
                <a:solidFill>
                  <a:schemeClr val="accent2"/>
                </a:solidFill>
              </a:rPr>
              <a:t>output</a:t>
            </a:r>
            <a:r>
              <a:rPr lang="es-ES" sz="2000"/>
              <a:t> -&gt; standard output (or stdout) -&gt; screen</a:t>
            </a:r>
          </a:p>
          <a:p>
            <a:r>
              <a:rPr lang="es-ES" sz="2000" b="1">
                <a:solidFill>
                  <a:srgbClr val="FF0000"/>
                </a:solidFill>
              </a:rPr>
              <a:t>error</a:t>
            </a:r>
            <a:r>
              <a:rPr lang="es-ES" sz="2000"/>
              <a:t> -&gt; standard error (or stderr) -&gt; screen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6B4368E-91E2-EA30-2A24-BB2148099620}"/>
              </a:ext>
            </a:extLst>
          </p:cNvPr>
          <p:cNvSpPr txBox="1"/>
          <p:nvPr/>
        </p:nvSpPr>
        <p:spPr>
          <a:xfrm>
            <a:off x="609600" y="2032287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highlight>
                  <a:srgbClr val="FFFF00"/>
                </a:highlight>
              </a:rPr>
              <a:t>ls /usr/bin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B32F841-1C8E-D293-BD96-CB701E9E1342}"/>
              </a:ext>
            </a:extLst>
          </p:cNvPr>
          <p:cNvSpPr txBox="1"/>
          <p:nvPr/>
        </p:nvSpPr>
        <p:spPr>
          <a:xfrm>
            <a:off x="622300" y="4520625"/>
            <a:ext cx="4225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highlight>
                  <a:srgbClr val="FFFF00"/>
                </a:highlight>
              </a:rPr>
              <a:t>ls -l /usr/bin </a:t>
            </a:r>
            <a:r>
              <a:rPr lang="es-ES" sz="2400" b="1">
                <a:highlight>
                  <a:srgbClr val="00FFFF"/>
                </a:highlight>
              </a:rPr>
              <a:t>&gt;</a:t>
            </a:r>
            <a:r>
              <a:rPr lang="es-ES" sz="2400" b="1">
                <a:highlight>
                  <a:srgbClr val="FFFF00"/>
                </a:highlight>
              </a:rPr>
              <a:t> ls-output.txt</a:t>
            </a:r>
          </a:p>
          <a:p>
            <a:endParaRPr lang="es-ES" sz="1050" b="1">
              <a:highlight>
                <a:srgbClr val="FFFF00"/>
              </a:highlight>
            </a:endParaRPr>
          </a:p>
          <a:p>
            <a:r>
              <a:rPr lang="es-ES" sz="2400" b="1">
                <a:highlight>
                  <a:srgbClr val="FFFF00"/>
                </a:highlight>
              </a:rPr>
              <a:t>ls -l /nonexistent </a:t>
            </a:r>
            <a:r>
              <a:rPr lang="es-ES" sz="2400" b="1">
                <a:highlight>
                  <a:srgbClr val="00FFFF"/>
                </a:highlight>
              </a:rPr>
              <a:t>&gt;</a:t>
            </a:r>
            <a:r>
              <a:rPr lang="es-ES" sz="2400" b="1">
                <a:highlight>
                  <a:srgbClr val="FFFF00"/>
                </a:highlight>
              </a:rPr>
              <a:t> ls-output.txt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09F2A86-61B5-D0BD-3DA5-DA5C2555F7C2}"/>
              </a:ext>
            </a:extLst>
          </p:cNvPr>
          <p:cNvSpPr txBox="1"/>
          <p:nvPr/>
        </p:nvSpPr>
        <p:spPr>
          <a:xfrm>
            <a:off x="5676900" y="5092700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highlight>
                  <a:srgbClr val="00FFFF"/>
                </a:highlight>
              </a:rPr>
              <a:t>&gt;</a:t>
            </a:r>
            <a:r>
              <a:rPr lang="es-ES" sz="2400"/>
              <a:t> redirects </a:t>
            </a:r>
            <a:r>
              <a:rPr lang="es-ES" sz="2400" b="1"/>
              <a:t>stdout</a:t>
            </a:r>
            <a:r>
              <a:rPr lang="es-ES" sz="2400"/>
              <a:t> but </a:t>
            </a:r>
            <a:r>
              <a:rPr lang="es-ES" sz="2400">
                <a:solidFill>
                  <a:srgbClr val="FF0000"/>
                </a:solidFill>
              </a:rPr>
              <a:t>not</a:t>
            </a:r>
            <a:r>
              <a:rPr lang="es-ES" sz="2400"/>
              <a:t> </a:t>
            </a:r>
            <a:r>
              <a:rPr lang="es-ES" sz="2400" u="sng"/>
              <a:t>stderr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C56556A-FDA7-C9E0-0988-F7AABB68845A}"/>
              </a:ext>
            </a:extLst>
          </p:cNvPr>
          <p:cNvSpPr txBox="1"/>
          <p:nvPr/>
        </p:nvSpPr>
        <p:spPr>
          <a:xfrm>
            <a:off x="685800" y="5735935"/>
            <a:ext cx="45974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>
                <a:highlight>
                  <a:srgbClr val="FFFFFF"/>
                </a:highlight>
              </a:rPr>
              <a:t>With </a:t>
            </a:r>
            <a:r>
              <a:rPr lang="es-ES" sz="2000" b="1">
                <a:highlight>
                  <a:srgbClr val="00FFFF"/>
                </a:highlight>
              </a:rPr>
              <a:t>&gt;</a:t>
            </a:r>
            <a:r>
              <a:rPr lang="es-ES" sz="2000"/>
              <a:t> the destination file is </a:t>
            </a:r>
            <a:r>
              <a:rPr lang="es-ES" sz="2000" b="1"/>
              <a:t>rewritten              </a:t>
            </a:r>
          </a:p>
          <a:p>
            <a:r>
              <a:rPr lang="es-ES" sz="2000">
                <a:highlight>
                  <a:srgbClr val="FFFFFF"/>
                </a:highlight>
              </a:rPr>
              <a:t>We use </a:t>
            </a:r>
            <a:r>
              <a:rPr lang="es-ES" sz="2000" b="1">
                <a:highlight>
                  <a:srgbClr val="00FFFF"/>
                </a:highlight>
              </a:rPr>
              <a:t>&gt;&gt;</a:t>
            </a:r>
            <a:r>
              <a:rPr lang="es-ES" sz="2000" b="1">
                <a:highlight>
                  <a:srgbClr val="FFFFFF"/>
                </a:highlight>
              </a:rPr>
              <a:t> to append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F92B37C-2274-2E27-1B59-6F4F11E0BDB5}"/>
              </a:ext>
            </a:extLst>
          </p:cNvPr>
          <p:cNvSpPr txBox="1"/>
          <p:nvPr/>
        </p:nvSpPr>
        <p:spPr>
          <a:xfrm>
            <a:off x="622300" y="4051300"/>
            <a:ext cx="1609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u="sng"/>
              <a:t>Let's try this: </a:t>
            </a:r>
          </a:p>
        </p:txBody>
      </p:sp>
      <p:sp>
        <p:nvSpPr>
          <p:cNvPr id="21" name="Cerrar llave 20">
            <a:extLst>
              <a:ext uri="{FF2B5EF4-FFF2-40B4-BE49-F238E27FC236}">
                <a16:creationId xmlns:a16="http://schemas.microsoft.com/office/drawing/2014/main" id="{2FFEC1E6-08ED-3B1F-5566-74642A4D7547}"/>
              </a:ext>
            </a:extLst>
          </p:cNvPr>
          <p:cNvSpPr/>
          <p:nvPr/>
        </p:nvSpPr>
        <p:spPr>
          <a:xfrm>
            <a:off x="5877721" y="2722563"/>
            <a:ext cx="218279" cy="1015663"/>
          </a:xfrm>
          <a:prstGeom prst="rightBrace">
            <a:avLst>
              <a:gd name="adj1" fmla="val 209086"/>
              <a:gd name="adj2" fmla="val 50000"/>
            </a:avLst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85662F6-491C-53CA-DCED-D0FEE3E71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747" y="2032038"/>
            <a:ext cx="3953253" cy="138739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79A8DC9-5CF9-BE32-2271-548849CFA55D}"/>
              </a:ext>
            </a:extLst>
          </p:cNvPr>
          <p:cNvSpPr txBox="1"/>
          <p:nvPr/>
        </p:nvSpPr>
        <p:spPr>
          <a:xfrm>
            <a:off x="7962900" y="3733631"/>
            <a:ext cx="283885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/>
              <a:t>We can </a:t>
            </a:r>
            <a:r>
              <a:rPr lang="es-ES" sz="3200" b="1" u="sng"/>
              <a:t>redirect</a:t>
            </a:r>
          </a:p>
        </p:txBody>
      </p: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A8F858BD-1572-E4C7-918E-0496AC5A9866}"/>
              </a:ext>
            </a:extLst>
          </p:cNvPr>
          <p:cNvCxnSpPr>
            <a:cxnSpLocks/>
          </p:cNvCxnSpPr>
          <p:nvPr/>
        </p:nvCxnSpPr>
        <p:spPr>
          <a:xfrm>
            <a:off x="6261100" y="3213100"/>
            <a:ext cx="1460500" cy="800100"/>
          </a:xfrm>
          <a:prstGeom prst="bentConnector3">
            <a:avLst/>
          </a:prstGeom>
          <a:ln w="317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0E2567C-A1E2-1995-BD6E-513F404A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714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27"/>
          <p:cNvSpPr txBox="1">
            <a:spLocks noChangeArrowheads="1"/>
          </p:cNvSpPr>
          <p:nvPr/>
        </p:nvSpPr>
        <p:spPr bwMode="auto">
          <a:xfrm>
            <a:off x="428631" y="1004451"/>
            <a:ext cx="4606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•</a:t>
            </a: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Energy</a:t>
            </a:r>
            <a:r>
              <a:rPr kumimoji="0" lang="es-ES" sz="2400" b="0" i="0" u="none" strike="noStrike" kern="1200" cap="none" spc="0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conversion and </a:t>
            </a:r>
            <a:r>
              <a:rPr kumimoji="0" lang="es-ES" sz="2400" b="0" i="0" u="none" strike="noStrike" kern="1200" cap="none" spc="0" normalizeH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storage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940632" y="44451"/>
            <a:ext cx="10286249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6" tIns="45713" rIns="91426" bIns="45713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3399"/>
                </a:solidFill>
                <a:latin typeface="Tahoma" pitchFamily="34" charset="0"/>
              </a:rPr>
              <a:t>Electroactive metal-organic frameworks and perovskites</a:t>
            </a: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ahoma" pitchFamily="34" charset="0"/>
            </a:endParaRPr>
          </a:p>
        </p:txBody>
      </p:sp>
      <p:grpSp>
        <p:nvGrpSpPr>
          <p:cNvPr id="29" name="17 Grupo">
            <a:extLst>
              <a:ext uri="{FF2B5EF4-FFF2-40B4-BE49-F238E27FC236}">
                <a16:creationId xmlns:a16="http://schemas.microsoft.com/office/drawing/2014/main" id="{DAD0320D-BBA7-2D4B-9456-82E548D41CB8}"/>
              </a:ext>
            </a:extLst>
          </p:cNvPr>
          <p:cNvGrpSpPr>
            <a:grpSpLocks/>
          </p:cNvGrpSpPr>
          <p:nvPr/>
        </p:nvGrpSpPr>
        <p:grpSpPr bwMode="auto">
          <a:xfrm>
            <a:off x="-4522" y="665870"/>
            <a:ext cx="12204000" cy="6005342"/>
            <a:chOff x="-1575580" y="679596"/>
            <a:chExt cx="12204000" cy="5785118"/>
          </a:xfrm>
        </p:grpSpPr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9AD8C69C-3445-3546-B586-197418E9F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75580" y="707378"/>
              <a:ext cx="12204000" cy="61912"/>
            </a:xfrm>
            <a:prstGeom prst="rect">
              <a:avLst/>
            </a:prstGeom>
            <a:solidFill>
              <a:srgbClr val="507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20">
              <a:extLst>
                <a:ext uri="{FF2B5EF4-FFF2-40B4-BE49-F238E27FC236}">
                  <a16:creationId xmlns:a16="http://schemas.microsoft.com/office/drawing/2014/main" id="{D858832B-908C-0846-A1A0-64D7FA109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75580" y="805803"/>
              <a:ext cx="12204000" cy="19050"/>
            </a:xfrm>
            <a:prstGeom prst="rect">
              <a:avLst/>
            </a:prstGeom>
            <a:solidFill>
              <a:srgbClr val="507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pic>
          <p:nvPicPr>
            <p:cNvPr id="32" name="21 Imagen" descr="Nombre01.GIF">
              <a:extLst>
                <a:ext uri="{FF2B5EF4-FFF2-40B4-BE49-F238E27FC236}">
                  <a16:creationId xmlns:a16="http://schemas.microsoft.com/office/drawing/2014/main" id="{D72E0E0D-ECE7-4A48-8822-78919076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638" y="679596"/>
              <a:ext cx="1993900" cy="17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49724F85-F32E-5545-881C-AB26C699E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6" t="30057" r="2634" b="37570"/>
            <a:stretch>
              <a:fillRect/>
            </a:stretch>
          </p:blipFill>
          <p:spPr bwMode="auto">
            <a:xfrm>
              <a:off x="-1357812" y="6177523"/>
              <a:ext cx="2999542" cy="287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6508842" y="1009711"/>
            <a:ext cx="5216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•</a:t>
            </a: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Solar </a:t>
            </a:r>
            <a:r>
              <a:rPr kumimoji="0" lang="es-ES" sz="2400" b="0" i="0" u="none" strike="noStrike" kern="120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cells</a:t>
            </a: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and </a:t>
            </a:r>
            <a:r>
              <a:rPr kumimoji="0" lang="es-ES" sz="2400" b="0" i="0" u="none" strike="noStrike" kern="1200" cap="none" spc="0" normalizeH="0" baseline="0" noProof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electroluminescence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AC73986-E2DD-3C45-9589-C48EFF6CF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449" y="3933116"/>
            <a:ext cx="3422765" cy="244541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F984962-786F-E944-B3D1-54219C73E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409" y="2543100"/>
            <a:ext cx="2131282" cy="1981989"/>
          </a:xfrm>
          <a:prstGeom prst="rect">
            <a:avLst/>
          </a:prstGeom>
        </p:spPr>
      </p:pic>
      <p:pic>
        <p:nvPicPr>
          <p:cNvPr id="38" name="Picture 13">
            <a:extLst>
              <a:ext uri="{FF2B5EF4-FFF2-40B4-BE49-F238E27FC236}">
                <a16:creationId xmlns:a16="http://schemas.microsoft.com/office/drawing/2014/main" id="{3408D9B7-CBE8-5E46-AF4F-871A61A8EE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2" y="1666855"/>
            <a:ext cx="2298643" cy="2193698"/>
          </a:xfrm>
          <a:prstGeom prst="rect">
            <a:avLst/>
          </a:prstGeom>
        </p:spPr>
      </p:pic>
      <p:pic>
        <p:nvPicPr>
          <p:cNvPr id="66" name="Picture 2" descr="Arrow Icon">
            <a:extLst>
              <a:ext uri="{FF2B5EF4-FFF2-40B4-BE49-F238E27FC236}">
                <a16:creationId xmlns:a16="http://schemas.microsoft.com/office/drawing/2014/main" id="{A2B273FD-CE9F-4147-ADA9-F1393841A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23774" flipH="1" flipV="1">
            <a:off x="1707213" y="1869817"/>
            <a:ext cx="676639" cy="561033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9A5C7C04-D300-204B-A11C-28C2D694B6F8}"/>
              </a:ext>
            </a:extLst>
          </p:cNvPr>
          <p:cNvSpPr txBox="1"/>
          <p:nvPr/>
        </p:nvSpPr>
        <p:spPr>
          <a:xfrm rot="1344726">
            <a:off x="2240923" y="1679946"/>
            <a:ext cx="1076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>
                <a:solidFill>
                  <a:schemeClr val="bg1">
                    <a:lumMod val="50000"/>
                  </a:schemeClr>
                </a:solidFill>
              </a:rPr>
              <a:t>Perovskite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04007964-C0C7-3B42-BC32-B255C652C167}"/>
              </a:ext>
            </a:extLst>
          </p:cNvPr>
          <p:cNvSpPr txBox="1"/>
          <p:nvPr/>
        </p:nvSpPr>
        <p:spPr>
          <a:xfrm rot="774014">
            <a:off x="148997" y="3918324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>
                <a:solidFill>
                  <a:srgbClr val="FF0000"/>
                </a:solidFill>
              </a:rPr>
              <a:t>MIL-101</a:t>
            </a:r>
          </a:p>
        </p:txBody>
      </p:sp>
      <p:pic>
        <p:nvPicPr>
          <p:cNvPr id="69" name="Picture 2" descr="Arrow Icon">
            <a:extLst>
              <a:ext uri="{FF2B5EF4-FFF2-40B4-BE49-F238E27FC236}">
                <a16:creationId xmlns:a16="http://schemas.microsoft.com/office/drawing/2014/main" id="{96F6DFB7-5985-6149-A08E-65B084CCF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26406" flipV="1">
            <a:off x="767599" y="3458997"/>
            <a:ext cx="753838" cy="5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9ADAE46B-F893-0247-93DE-504A7BC5E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1285" y="4836793"/>
            <a:ext cx="1202112" cy="1428825"/>
          </a:xfrm>
          <a:prstGeom prst="rect">
            <a:avLst/>
          </a:prstGeom>
        </p:spPr>
      </p:pic>
      <p:sp>
        <p:nvSpPr>
          <p:cNvPr id="71" name="Rectángulo 70">
            <a:extLst>
              <a:ext uri="{FF2B5EF4-FFF2-40B4-BE49-F238E27FC236}">
                <a16:creationId xmlns:a16="http://schemas.microsoft.com/office/drawing/2014/main" id="{DA65E299-C064-A94E-B4A8-83456D1885C3}"/>
              </a:ext>
            </a:extLst>
          </p:cNvPr>
          <p:cNvSpPr/>
          <p:nvPr/>
        </p:nvSpPr>
        <p:spPr>
          <a:xfrm>
            <a:off x="5457526" y="6251104"/>
            <a:ext cx="1836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Dr. Joaquín Calbo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joaquin.calbo@uv.es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BC349674-7A0C-7347-8533-2AB3F5693AB2}"/>
              </a:ext>
            </a:extLst>
          </p:cNvPr>
          <p:cNvSpPr txBox="1"/>
          <p:nvPr/>
        </p:nvSpPr>
        <p:spPr>
          <a:xfrm>
            <a:off x="2727785" y="1398587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err="1"/>
              <a:t>Photoactive</a:t>
            </a:r>
            <a:r>
              <a:rPr lang="es-ES" sz="2000" b="1"/>
              <a:t> </a:t>
            </a:r>
            <a:r>
              <a:rPr lang="es-ES" sz="2000" b="1" err="1"/>
              <a:t>frameworks</a:t>
            </a:r>
            <a:endParaRPr lang="es-ES" sz="2000" b="1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7D22B3B3-A475-B548-A0D8-40ED1C43D778}"/>
              </a:ext>
            </a:extLst>
          </p:cNvPr>
          <p:cNvSpPr txBox="1"/>
          <p:nvPr/>
        </p:nvSpPr>
        <p:spPr>
          <a:xfrm>
            <a:off x="3914324" y="2110188"/>
            <a:ext cx="2061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err="1"/>
              <a:t>Conducting</a:t>
            </a:r>
            <a:r>
              <a:rPr lang="es-ES" sz="2000" b="1"/>
              <a:t> </a:t>
            </a:r>
            <a:r>
              <a:rPr lang="es-ES" sz="2000" b="1" err="1"/>
              <a:t>MOFs</a:t>
            </a:r>
            <a:endParaRPr lang="es-ES" sz="2000" b="1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33F2A2A2-ED2C-0346-B16B-7DB142938551}"/>
              </a:ext>
            </a:extLst>
          </p:cNvPr>
          <p:cNvSpPr txBox="1"/>
          <p:nvPr/>
        </p:nvSpPr>
        <p:spPr>
          <a:xfrm>
            <a:off x="250074" y="5191707"/>
            <a:ext cx="1788888" cy="86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b="1" err="1"/>
              <a:t>Redox</a:t>
            </a:r>
            <a:r>
              <a:rPr lang="es-ES" sz="2000" b="1"/>
              <a:t> </a:t>
            </a:r>
            <a:r>
              <a:rPr lang="es-ES" sz="2000" b="1" err="1"/>
              <a:t>activity</a:t>
            </a:r>
            <a:r>
              <a:rPr lang="es-ES" sz="2000" b="1"/>
              <a:t> </a:t>
            </a:r>
          </a:p>
          <a:p>
            <a:pPr algn="ctr">
              <a:lnSpc>
                <a:spcPts val="2000"/>
              </a:lnSpc>
            </a:pPr>
            <a:r>
              <a:rPr lang="es-ES" sz="2000" b="1"/>
              <a:t>&amp; </a:t>
            </a:r>
          </a:p>
          <a:p>
            <a:pPr algn="ctr">
              <a:lnSpc>
                <a:spcPts val="2000"/>
              </a:lnSpc>
            </a:pPr>
            <a:r>
              <a:rPr lang="es-ES" sz="2000" b="1" err="1"/>
              <a:t>charge</a:t>
            </a:r>
            <a:r>
              <a:rPr lang="es-ES" sz="2000" b="1"/>
              <a:t> transfer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7760" y="5054600"/>
            <a:ext cx="3633610" cy="13239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5445" y="1661508"/>
            <a:ext cx="5461893" cy="284928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1CE066-3CB4-9034-8C74-7859F2CDE2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61500" y="6470650"/>
            <a:ext cx="2743200" cy="365125"/>
          </a:xfrm>
        </p:spPr>
        <p:txBody>
          <a:bodyPr/>
          <a:lstStyle/>
          <a:p>
            <a:fld id="{E4580899-E9DE-418E-8049-262ACD18D312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8967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0EB7906-53BB-7BB3-3583-B440B5004D7D}"/>
              </a:ext>
            </a:extLst>
          </p:cNvPr>
          <p:cNvSpPr txBox="1"/>
          <p:nvPr/>
        </p:nvSpPr>
        <p:spPr>
          <a:xfrm>
            <a:off x="469900" y="304800"/>
            <a:ext cx="4661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/>
              <a:t>Redirecting standard error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A3C7EE-6978-09A9-19D9-E355AC3C8BB7}"/>
              </a:ext>
            </a:extLst>
          </p:cNvPr>
          <p:cNvSpPr txBox="1"/>
          <p:nvPr/>
        </p:nvSpPr>
        <p:spPr>
          <a:xfrm>
            <a:off x="469900" y="1816100"/>
            <a:ext cx="8225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/>
              <a:t>Redirecting stdout and stderr to one file (</a:t>
            </a:r>
            <a:r>
              <a:rPr lang="es-ES" sz="3200">
                <a:highlight>
                  <a:srgbClr val="00FFFF"/>
                </a:highlight>
              </a:rPr>
              <a:t>2&gt;&amp;1</a:t>
            </a:r>
            <a:r>
              <a:rPr lang="es-ES" sz="3200" b="1"/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310A92-6F22-6D70-F82C-3D2B3DC7CF9E}"/>
              </a:ext>
            </a:extLst>
          </p:cNvPr>
          <p:cNvSpPr txBox="1"/>
          <p:nvPr/>
        </p:nvSpPr>
        <p:spPr>
          <a:xfrm>
            <a:off x="469900" y="3323104"/>
            <a:ext cx="826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/>
              <a:t>Disposing of unwanted output/error (</a:t>
            </a:r>
            <a:r>
              <a:rPr lang="es-ES" sz="3200">
                <a:highlight>
                  <a:srgbClr val="00FFFF"/>
                </a:highlight>
              </a:rPr>
              <a:t>/dev/null</a:t>
            </a:r>
            <a:r>
              <a:rPr lang="es-ES" sz="3200" b="1"/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EF2A58-1AD8-D672-3BE9-C0C52A0C6D13}"/>
              </a:ext>
            </a:extLst>
          </p:cNvPr>
          <p:cNvSpPr txBox="1"/>
          <p:nvPr/>
        </p:nvSpPr>
        <p:spPr>
          <a:xfrm>
            <a:off x="914400" y="1014631"/>
            <a:ext cx="4011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ls -l /nonexistent </a:t>
            </a:r>
            <a:r>
              <a:rPr lang="es-ES" sz="2400">
                <a:highlight>
                  <a:srgbClr val="00FFFF"/>
                </a:highlight>
              </a:rPr>
              <a:t>2&gt;</a:t>
            </a:r>
            <a:r>
              <a:rPr lang="es-ES" sz="2400">
                <a:highlight>
                  <a:srgbClr val="FFFF00"/>
                </a:highlight>
              </a:rPr>
              <a:t> ls-error.txt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1EF876-3F6C-FD2B-E2C0-0C8791FE961B}"/>
              </a:ext>
            </a:extLst>
          </p:cNvPr>
          <p:cNvSpPr txBox="1"/>
          <p:nvPr/>
        </p:nvSpPr>
        <p:spPr>
          <a:xfrm>
            <a:off x="914399" y="4016295"/>
            <a:ext cx="4182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du -h /home/aliaga </a:t>
            </a:r>
            <a:r>
              <a:rPr lang="es-ES" sz="2400">
                <a:highlight>
                  <a:srgbClr val="00FFFF"/>
                </a:highlight>
              </a:rPr>
              <a:t>2&gt; /dev/null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93EEE4D-31AE-50FA-81D4-79E94C7FA2ED}"/>
              </a:ext>
            </a:extLst>
          </p:cNvPr>
          <p:cNvSpPr txBox="1"/>
          <p:nvPr/>
        </p:nvSpPr>
        <p:spPr>
          <a:xfrm>
            <a:off x="914399" y="2512080"/>
            <a:ext cx="492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du -h /home/aliaga </a:t>
            </a:r>
            <a:r>
              <a:rPr lang="es-ES" sz="2400">
                <a:highlight>
                  <a:srgbClr val="00FFFF"/>
                </a:highlight>
              </a:rPr>
              <a:t>&gt;</a:t>
            </a:r>
            <a:r>
              <a:rPr lang="es-ES" sz="2400">
                <a:highlight>
                  <a:srgbClr val="FFFF00"/>
                </a:highlight>
              </a:rPr>
              <a:t> du-info.txt </a:t>
            </a:r>
            <a:r>
              <a:rPr lang="es-ES" sz="2400">
                <a:highlight>
                  <a:srgbClr val="00FFFF"/>
                </a:highlight>
              </a:rPr>
              <a:t>2&gt;&amp;1</a:t>
            </a:r>
          </a:p>
        </p:txBody>
      </p:sp>
      <p:sp>
        <p:nvSpPr>
          <p:cNvPr id="15" name="Diagrama de flujo: documento 14">
            <a:extLst>
              <a:ext uri="{FF2B5EF4-FFF2-40B4-BE49-F238E27FC236}">
                <a16:creationId xmlns:a16="http://schemas.microsoft.com/office/drawing/2014/main" id="{52F02C46-6697-70D7-3E99-CD207C49481B}"/>
              </a:ext>
            </a:extLst>
          </p:cNvPr>
          <p:cNvSpPr/>
          <p:nvPr/>
        </p:nvSpPr>
        <p:spPr>
          <a:xfrm>
            <a:off x="9359900" y="3479800"/>
            <a:ext cx="2362200" cy="1282700"/>
          </a:xfrm>
          <a:prstGeom prst="flowChartDocumen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>
                <a:solidFill>
                  <a:schemeClr val="accent2"/>
                </a:solidFill>
              </a:rPr>
              <a:t>(if someone sends your opinion there, reconsider friendship)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2818FD9-FBDE-D27F-E1E4-07E9B7C83623}"/>
              </a:ext>
            </a:extLst>
          </p:cNvPr>
          <p:cNvSpPr txBox="1"/>
          <p:nvPr/>
        </p:nvSpPr>
        <p:spPr>
          <a:xfrm>
            <a:off x="469900" y="5003800"/>
            <a:ext cx="4703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>
                <a:solidFill>
                  <a:srgbClr val="FF0000"/>
                </a:solidFill>
              </a:rPr>
              <a:t>Redirecting standard input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5C2733C-DCA9-FEB0-B1C6-2AE1571F2F4B}"/>
              </a:ext>
            </a:extLst>
          </p:cNvPr>
          <p:cNvSpPr txBox="1"/>
          <p:nvPr/>
        </p:nvSpPr>
        <p:spPr>
          <a:xfrm>
            <a:off x="926209" y="5688965"/>
            <a:ext cx="172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cat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 i="1">
                <a:highlight>
                  <a:srgbClr val="FFFFFF"/>
                </a:highlight>
              </a:rPr>
              <a:t>filename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03FC4A-F082-38A6-8E80-5BB826DDC86F}"/>
              </a:ext>
            </a:extLst>
          </p:cNvPr>
          <p:cNvSpPr txBox="1"/>
          <p:nvPr/>
        </p:nvSpPr>
        <p:spPr>
          <a:xfrm>
            <a:off x="3199449" y="5688964"/>
            <a:ext cx="285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cat</a:t>
            </a:r>
            <a:r>
              <a:rPr lang="es-ES" sz="2400">
                <a:highlight>
                  <a:srgbClr val="FFFFFF"/>
                </a:highlight>
              </a:rPr>
              <a:t> </a:t>
            </a:r>
            <a:r>
              <a:rPr lang="es-ES" sz="2400">
                <a:solidFill>
                  <a:srgbClr val="00B050"/>
                </a:solidFill>
                <a:highlight>
                  <a:srgbClr val="FFFFFF"/>
                </a:highlight>
              </a:rPr>
              <a:t>(waiting 'till stdin)</a:t>
            </a:r>
            <a:endParaRPr lang="es-ES" sz="2400" i="1">
              <a:solidFill>
                <a:srgbClr val="00B050"/>
              </a:solidFill>
              <a:highlight>
                <a:srgbClr val="FFFFFF"/>
              </a:highligh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B865CAC-837C-9572-45AE-E910F84DCE2D}"/>
              </a:ext>
            </a:extLst>
          </p:cNvPr>
          <p:cNvSpPr txBox="1"/>
          <p:nvPr/>
        </p:nvSpPr>
        <p:spPr>
          <a:xfrm>
            <a:off x="5041900" y="6159500"/>
            <a:ext cx="1507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/>
              <a:t>Ctrl+D = EOF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2A863A4-3223-D5DA-E392-4211BD8E3ED9}"/>
              </a:ext>
            </a:extLst>
          </p:cNvPr>
          <p:cNvSpPr txBox="1"/>
          <p:nvPr/>
        </p:nvSpPr>
        <p:spPr>
          <a:xfrm>
            <a:off x="7521210" y="5697835"/>
            <a:ext cx="211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cat</a:t>
            </a:r>
            <a:r>
              <a:rPr lang="es-ES" sz="2400">
                <a:highlight>
                  <a:srgbClr val="FFFFFF"/>
                </a:highlight>
              </a:rPr>
              <a:t> &gt; output.txt</a:t>
            </a:r>
            <a:endParaRPr lang="es-ES" sz="2400" i="1">
              <a:highlight>
                <a:srgbClr val="FFFFFF"/>
              </a:highlight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5296285-B112-65D8-BC0C-345F835A531B}"/>
              </a:ext>
            </a:extLst>
          </p:cNvPr>
          <p:cNvSpPr txBox="1"/>
          <p:nvPr/>
        </p:nvSpPr>
        <p:spPr>
          <a:xfrm>
            <a:off x="8534400" y="6112529"/>
            <a:ext cx="3009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solidFill>
                  <a:srgbClr val="00B050"/>
                </a:solidFill>
                <a:highlight>
                  <a:srgbClr val="FFFFFF"/>
                </a:highlight>
              </a:rPr>
              <a:t>(waiting 'till stdin) </a:t>
            </a:r>
            <a:endParaRPr lang="es-ES" sz="2400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379D0868-D702-6FBC-C6FF-B4C6981B398F}"/>
              </a:ext>
            </a:extLst>
          </p:cNvPr>
          <p:cNvSpPr/>
          <p:nvPr/>
        </p:nvSpPr>
        <p:spPr>
          <a:xfrm>
            <a:off x="8740276" y="3533775"/>
            <a:ext cx="422774" cy="209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B27CC8D-47AD-7215-332A-E4F1587C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141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E2097AC-613E-BB2B-B766-F3483B1E7C2A}"/>
              </a:ext>
            </a:extLst>
          </p:cNvPr>
          <p:cNvSpPr/>
          <p:nvPr/>
        </p:nvSpPr>
        <p:spPr>
          <a:xfrm>
            <a:off x="616768" y="2830202"/>
            <a:ext cx="11079932" cy="3634098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3BCCF0-D19E-C210-28D1-0AC9F3C72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98800" cy="19522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5B47055-6263-D2B5-24FA-11010B0D8A9F}"/>
              </a:ext>
            </a:extLst>
          </p:cNvPr>
          <p:cNvSpPr txBox="1"/>
          <p:nvPr/>
        </p:nvSpPr>
        <p:spPr>
          <a:xfrm>
            <a:off x="1689100" y="660400"/>
            <a:ext cx="2109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/>
              <a:t>Pipelines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BBCC0C-43E7-1F35-99BE-AF7A14EF05E8}"/>
              </a:ext>
            </a:extLst>
          </p:cNvPr>
          <p:cNvSpPr txBox="1"/>
          <p:nvPr/>
        </p:nvSpPr>
        <p:spPr>
          <a:xfrm>
            <a:off x="520700" y="2032000"/>
            <a:ext cx="5471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command1</a:t>
            </a:r>
            <a:r>
              <a:rPr lang="es-ES" sz="2400"/>
              <a:t> | </a:t>
            </a:r>
            <a:r>
              <a:rPr lang="es-ES" sz="2400">
                <a:highlight>
                  <a:srgbClr val="00FF00"/>
                </a:highlight>
              </a:rPr>
              <a:t>command2</a:t>
            </a:r>
            <a:r>
              <a:rPr lang="es-ES" sz="2400"/>
              <a:t> | </a:t>
            </a:r>
            <a:r>
              <a:rPr lang="es-ES" sz="2400">
                <a:highlight>
                  <a:srgbClr val="00FFFF"/>
                </a:highlight>
              </a:rPr>
              <a:t>command3</a:t>
            </a:r>
            <a:r>
              <a:rPr lang="es-ES" sz="2400"/>
              <a:t> | ...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A20BB8-A3BD-EE7A-02CF-785DF02619EE}"/>
              </a:ext>
            </a:extLst>
          </p:cNvPr>
          <p:cNvSpPr txBox="1"/>
          <p:nvPr/>
        </p:nvSpPr>
        <p:spPr>
          <a:xfrm>
            <a:off x="787428" y="2890391"/>
            <a:ext cx="172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>
                <a:solidFill>
                  <a:schemeClr val="bg1"/>
                </a:solidFill>
              </a:rPr>
              <a:t>Exercise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D6C224-9D48-161E-6188-53BEAFE59FC1}"/>
              </a:ext>
            </a:extLst>
          </p:cNvPr>
          <p:cNvSpPr txBox="1"/>
          <p:nvPr/>
        </p:nvSpPr>
        <p:spPr>
          <a:xfrm>
            <a:off x="6143023" y="1977644"/>
            <a:ext cx="559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the</a:t>
            </a:r>
            <a:r>
              <a:rPr lang="es-ES">
                <a:solidFill>
                  <a:srgbClr val="FF66FF"/>
                </a:solidFill>
              </a:rPr>
              <a:t> </a:t>
            </a:r>
            <a:r>
              <a:rPr lang="es-ES">
                <a:solidFill>
                  <a:srgbClr val="FF0000"/>
                </a:solidFill>
              </a:rPr>
              <a:t>output</a:t>
            </a:r>
            <a:r>
              <a:rPr lang="es-ES">
                <a:solidFill>
                  <a:srgbClr val="FF66FF"/>
                </a:solidFill>
              </a:rPr>
              <a:t> </a:t>
            </a:r>
            <a:r>
              <a:rPr lang="es-ES"/>
              <a:t>of </a:t>
            </a:r>
            <a:r>
              <a:rPr lang="es-ES" b="1"/>
              <a:t>command1</a:t>
            </a:r>
            <a:r>
              <a:rPr lang="es-ES"/>
              <a:t> goes as </a:t>
            </a:r>
            <a:r>
              <a:rPr lang="es-ES">
                <a:solidFill>
                  <a:srgbClr val="00B050"/>
                </a:solidFill>
              </a:rPr>
              <a:t>input</a:t>
            </a:r>
            <a:r>
              <a:rPr lang="es-ES">
                <a:solidFill>
                  <a:srgbClr val="FF66FF"/>
                </a:solidFill>
              </a:rPr>
              <a:t> </a:t>
            </a:r>
            <a:r>
              <a:rPr lang="es-ES"/>
              <a:t>of </a:t>
            </a:r>
            <a:r>
              <a:rPr lang="es-ES" b="1"/>
              <a:t>command2</a:t>
            </a:r>
            <a:r>
              <a:rPr lang="es-ES"/>
              <a:t>, and the </a:t>
            </a:r>
            <a:r>
              <a:rPr lang="es-ES">
                <a:solidFill>
                  <a:srgbClr val="FF0000"/>
                </a:solidFill>
              </a:rPr>
              <a:t>output</a:t>
            </a:r>
            <a:r>
              <a:rPr lang="es-ES">
                <a:solidFill>
                  <a:srgbClr val="FF66FF"/>
                </a:solidFill>
              </a:rPr>
              <a:t> </a:t>
            </a:r>
            <a:r>
              <a:rPr lang="es-ES"/>
              <a:t>of </a:t>
            </a:r>
            <a:r>
              <a:rPr lang="es-ES" b="1"/>
              <a:t>command2</a:t>
            </a:r>
            <a:r>
              <a:rPr lang="es-ES"/>
              <a:t> goes as </a:t>
            </a:r>
            <a:r>
              <a:rPr lang="es-ES">
                <a:solidFill>
                  <a:srgbClr val="00B050"/>
                </a:solidFill>
              </a:rPr>
              <a:t>input</a:t>
            </a:r>
            <a:r>
              <a:rPr lang="es-ES">
                <a:solidFill>
                  <a:srgbClr val="FF66FF"/>
                </a:solidFill>
              </a:rPr>
              <a:t> </a:t>
            </a:r>
            <a:r>
              <a:rPr lang="es-ES"/>
              <a:t>of </a:t>
            </a:r>
            <a:r>
              <a:rPr lang="es-ES" b="1"/>
              <a:t>command3</a:t>
            </a:r>
          </a:p>
        </p:txBody>
      </p:sp>
      <p:sp>
        <p:nvSpPr>
          <p:cNvPr id="10" name="Corchetes 9">
            <a:extLst>
              <a:ext uri="{FF2B5EF4-FFF2-40B4-BE49-F238E27FC236}">
                <a16:creationId xmlns:a16="http://schemas.microsoft.com/office/drawing/2014/main" id="{7831F933-4E54-BCFA-A87D-2A706D264D34}"/>
              </a:ext>
            </a:extLst>
          </p:cNvPr>
          <p:cNvSpPr/>
          <p:nvPr/>
        </p:nvSpPr>
        <p:spPr>
          <a:xfrm>
            <a:off x="6041423" y="1955800"/>
            <a:ext cx="5756877" cy="646331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B6B72E-BB1A-750F-AE70-911B327E2806}"/>
              </a:ext>
            </a:extLst>
          </p:cNvPr>
          <p:cNvSpPr txBox="1"/>
          <p:nvPr/>
        </p:nvSpPr>
        <p:spPr>
          <a:xfrm>
            <a:off x="787426" y="3618028"/>
            <a:ext cx="10775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>
                <a:solidFill>
                  <a:schemeClr val="bg1"/>
                </a:solidFill>
              </a:rPr>
              <a:t>1) Learn how to use 'sort' command to sort lines</a:t>
            </a:r>
          </a:p>
          <a:p>
            <a:r>
              <a:rPr lang="es-ES" sz="2800">
                <a:solidFill>
                  <a:schemeClr val="bg1"/>
                </a:solidFill>
              </a:rPr>
              <a:t>2) In one single command line perform the following tasks:</a:t>
            </a:r>
            <a:br>
              <a:rPr lang="es-ES" sz="2800">
                <a:solidFill>
                  <a:schemeClr val="bg1"/>
                </a:solidFill>
              </a:rPr>
            </a:br>
            <a:r>
              <a:rPr lang="es-ES" sz="2800">
                <a:solidFill>
                  <a:schemeClr val="bg1"/>
                </a:solidFill>
              </a:rPr>
              <a:t>	- Use </a:t>
            </a:r>
            <a:r>
              <a:rPr lang="es-ES" sz="2800" i="1" u="sng">
                <a:solidFill>
                  <a:schemeClr val="bg1"/>
                </a:solidFill>
              </a:rPr>
              <a:t>cat</a:t>
            </a:r>
            <a:r>
              <a:rPr lang="es-ES" sz="2800">
                <a:solidFill>
                  <a:schemeClr val="bg1"/>
                </a:solidFill>
              </a:rPr>
              <a:t> to print the content of /etc/passwd file</a:t>
            </a:r>
          </a:p>
          <a:p>
            <a:r>
              <a:rPr lang="es-ES" sz="2800">
                <a:solidFill>
                  <a:schemeClr val="bg1"/>
                </a:solidFill>
              </a:rPr>
              <a:t>	- </a:t>
            </a:r>
            <a:r>
              <a:rPr lang="es-ES" sz="2800" i="1" u="sng">
                <a:solidFill>
                  <a:schemeClr val="bg1"/>
                </a:solidFill>
              </a:rPr>
              <a:t>sort</a:t>
            </a:r>
            <a:r>
              <a:rPr lang="es-ES" sz="2800">
                <a:solidFill>
                  <a:schemeClr val="bg1"/>
                </a:solidFill>
              </a:rPr>
              <a:t> this content by reverse alphanumeric order</a:t>
            </a:r>
          </a:p>
          <a:p>
            <a:r>
              <a:rPr lang="es-ES" sz="2800">
                <a:solidFill>
                  <a:schemeClr val="bg1"/>
                </a:solidFill>
              </a:rPr>
              <a:t>	- Use </a:t>
            </a:r>
            <a:r>
              <a:rPr lang="es-ES" sz="2800" i="1" u="sng">
                <a:solidFill>
                  <a:schemeClr val="bg1"/>
                </a:solidFill>
              </a:rPr>
              <a:t>less</a:t>
            </a:r>
            <a:r>
              <a:rPr lang="es-ES" sz="2800">
                <a:solidFill>
                  <a:schemeClr val="bg1"/>
                </a:solidFill>
              </a:rPr>
              <a:t> to print the result interactively </a:t>
            </a:r>
          </a:p>
          <a:p>
            <a:r>
              <a:rPr lang="es-ES" sz="2800">
                <a:solidFill>
                  <a:schemeClr val="bg1"/>
                </a:solidFill>
              </a:rPr>
              <a:t>3) Try to do the same as (2) but now sorting by the field 5 separated by ':'</a:t>
            </a:r>
            <a:endParaRPr lang="es-ES" sz="360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C16A314-725B-DC81-465E-37CD5657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05201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AD01239-74E7-A734-2E69-1672A4EFACD3}"/>
              </a:ext>
            </a:extLst>
          </p:cNvPr>
          <p:cNvSpPr/>
          <p:nvPr/>
        </p:nvSpPr>
        <p:spPr>
          <a:xfrm>
            <a:off x="1480369" y="885099"/>
            <a:ext cx="8717732" cy="2538117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F80E50-5092-928A-141C-8CA4427F3CC8}"/>
              </a:ext>
            </a:extLst>
          </p:cNvPr>
          <p:cNvSpPr txBox="1"/>
          <p:nvPr/>
        </p:nvSpPr>
        <p:spPr>
          <a:xfrm>
            <a:off x="469900" y="285234"/>
            <a:ext cx="10248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>
                <a:highlight>
                  <a:srgbClr val="FFFF00"/>
                </a:highlight>
              </a:rPr>
              <a:t>wc</a:t>
            </a:r>
            <a:r>
              <a:rPr lang="es-ES" sz="2800"/>
              <a:t>: display the number of lines, words, and bytes contained in files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E19AF36-7D5C-A612-0B5D-06AFC77CB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580" y="1039904"/>
            <a:ext cx="8367934" cy="22478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0D6C316-3177-2701-FB64-098AC360878A}"/>
              </a:ext>
            </a:extLst>
          </p:cNvPr>
          <p:cNvSpPr txBox="1"/>
          <p:nvPr/>
        </p:nvSpPr>
        <p:spPr>
          <a:xfrm>
            <a:off x="469900" y="3574534"/>
            <a:ext cx="107029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>
                <a:highlight>
                  <a:srgbClr val="FFFF00"/>
                </a:highlight>
              </a:rPr>
              <a:t>head</a:t>
            </a:r>
            <a:r>
              <a:rPr lang="es-ES" sz="2800"/>
              <a:t>: print the first part of a file</a:t>
            </a:r>
          </a:p>
          <a:p>
            <a:endParaRPr lang="es-ES" sz="2800"/>
          </a:p>
          <a:p>
            <a:r>
              <a:rPr lang="es-ES" sz="2800">
                <a:highlight>
                  <a:srgbClr val="FFFF00"/>
                </a:highlight>
              </a:rPr>
              <a:t>tail</a:t>
            </a:r>
            <a:r>
              <a:rPr lang="es-ES" sz="2800"/>
              <a:t>: print the last part of a file</a:t>
            </a:r>
          </a:p>
          <a:p>
            <a:endParaRPr lang="es-ES" sz="2800"/>
          </a:p>
          <a:p>
            <a:r>
              <a:rPr lang="es-ES" sz="2800">
                <a:highlight>
                  <a:srgbClr val="FFFF00"/>
                </a:highlight>
              </a:rPr>
              <a:t>tee</a:t>
            </a:r>
            <a:r>
              <a:rPr lang="es-ES" sz="2800"/>
              <a:t>: read from stdin and output to stdout and files</a:t>
            </a:r>
          </a:p>
          <a:p>
            <a:endParaRPr lang="es-ES" sz="2800"/>
          </a:p>
          <a:p>
            <a:r>
              <a:rPr lang="es-ES" sz="2800">
                <a:highlight>
                  <a:srgbClr val="FFFF00"/>
                </a:highlight>
              </a:rPr>
              <a:t>grep</a:t>
            </a:r>
            <a:r>
              <a:rPr lang="es-ES" sz="2800"/>
              <a:t>: global </a:t>
            </a:r>
            <a:r>
              <a:rPr lang="es-ES" sz="2800" b="1"/>
              <a:t>regular expression </a:t>
            </a:r>
            <a:r>
              <a:rPr lang="es-ES" sz="2800"/>
              <a:t>print (print lines matching a </a:t>
            </a:r>
            <a:r>
              <a:rPr lang="es-ES" sz="2800" u="sng"/>
              <a:t>pattern</a:t>
            </a:r>
            <a:r>
              <a:rPr lang="es-ES" sz="2800"/>
              <a:t>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9E4219-0A2A-DDA0-C45C-D976EBAB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7746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10372" y="431919"/>
            <a:ext cx="779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Exercise combining previous commands</a:t>
            </a:r>
            <a:endParaRPr lang="ca-ES" sz="3600" b="1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8287367-4647-A1BA-E673-49851E4F359E}"/>
              </a:ext>
            </a:extLst>
          </p:cNvPr>
          <p:cNvSpPr txBox="1"/>
          <p:nvPr/>
        </p:nvSpPr>
        <p:spPr>
          <a:xfrm>
            <a:off x="991373" y="1581150"/>
            <a:ext cx="97718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/>
              <a:t>In one single command line, perform the following: </a:t>
            </a:r>
          </a:p>
          <a:p>
            <a:endParaRPr lang="es-ES" sz="2400"/>
          </a:p>
          <a:p>
            <a:r>
              <a:rPr lang="es-ES" sz="2400"/>
              <a:t>i) take the first ten lines of file /etc/passwd</a:t>
            </a:r>
          </a:p>
          <a:p>
            <a:r>
              <a:rPr lang="es-ES" sz="2400"/>
              <a:t>ii) from those lines, take the last four</a:t>
            </a:r>
          </a:p>
          <a:p>
            <a:r>
              <a:rPr lang="es-ES" sz="2400"/>
              <a:t>iii) from these four lines choose those that contain the word 'client'</a:t>
            </a:r>
          </a:p>
          <a:p>
            <a:r>
              <a:rPr lang="es-ES" sz="2400"/>
              <a:t>iv) print the total number of characters in the text generated</a:t>
            </a:r>
          </a:p>
          <a:p>
            <a:r>
              <a:rPr lang="es-ES" sz="2400"/>
              <a:t>v) display the output in screen and also save it in file 'output.dat'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5F7624-8C48-A990-DE9E-20A96B103C78}"/>
              </a:ext>
            </a:extLst>
          </p:cNvPr>
          <p:cNvSpPr txBox="1"/>
          <p:nvPr/>
        </p:nvSpPr>
        <p:spPr>
          <a:xfrm>
            <a:off x="2108200" y="4599781"/>
            <a:ext cx="7816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>
                <a:solidFill>
                  <a:srgbClr val="FF0000"/>
                </a:solidFill>
                <a:highlight>
                  <a:srgbClr val="FFFF00"/>
                </a:highlight>
              </a:rPr>
              <a:t>wc</a:t>
            </a:r>
            <a:r>
              <a:rPr lang="es-ES" sz="2000">
                <a:solidFill>
                  <a:srgbClr val="FF0000"/>
                </a:solidFill>
              </a:rPr>
              <a:t>: words, lines, bytes count</a:t>
            </a:r>
          </a:p>
          <a:p>
            <a:r>
              <a:rPr lang="es-ES" sz="2000">
                <a:solidFill>
                  <a:srgbClr val="FF0000"/>
                </a:solidFill>
                <a:highlight>
                  <a:srgbClr val="FFFF00"/>
                </a:highlight>
              </a:rPr>
              <a:t>head</a:t>
            </a:r>
            <a:r>
              <a:rPr lang="es-ES" sz="2000">
                <a:solidFill>
                  <a:srgbClr val="FF0000"/>
                </a:solidFill>
              </a:rPr>
              <a:t>: print first lines</a:t>
            </a:r>
          </a:p>
          <a:p>
            <a:r>
              <a:rPr lang="es-ES" sz="2000">
                <a:solidFill>
                  <a:srgbClr val="FF0000"/>
                </a:solidFill>
                <a:highlight>
                  <a:srgbClr val="FFFF00"/>
                </a:highlight>
              </a:rPr>
              <a:t>tail</a:t>
            </a:r>
            <a:r>
              <a:rPr lang="es-ES" sz="2000">
                <a:solidFill>
                  <a:srgbClr val="FF0000"/>
                </a:solidFill>
              </a:rPr>
              <a:t>: print last lines</a:t>
            </a:r>
          </a:p>
          <a:p>
            <a:r>
              <a:rPr lang="es-ES" sz="2000">
                <a:solidFill>
                  <a:srgbClr val="FF0000"/>
                </a:solidFill>
                <a:highlight>
                  <a:srgbClr val="FFFF00"/>
                </a:highlight>
              </a:rPr>
              <a:t>tee</a:t>
            </a:r>
            <a:r>
              <a:rPr lang="es-ES" sz="2000">
                <a:solidFill>
                  <a:srgbClr val="FF0000"/>
                </a:solidFill>
              </a:rPr>
              <a:t>: read from stdin and output to stdout and files</a:t>
            </a:r>
          </a:p>
          <a:p>
            <a:r>
              <a:rPr lang="es-ES" sz="2000">
                <a:solidFill>
                  <a:srgbClr val="FF0000"/>
                </a:solidFill>
                <a:highlight>
                  <a:srgbClr val="FFFF00"/>
                </a:highlight>
              </a:rPr>
              <a:t>grep</a:t>
            </a:r>
            <a:r>
              <a:rPr lang="es-ES" sz="2000">
                <a:solidFill>
                  <a:srgbClr val="FF0000"/>
                </a:solidFill>
              </a:rPr>
              <a:t>: print lines matching a pattern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ED9622-E988-19A3-165B-906C18BD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03491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20700" y="266700"/>
            <a:ext cx="7740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/>
              <a:t>Seeing the world as the shell sees it</a:t>
            </a:r>
            <a:endParaRPr lang="ca-ES" sz="4000" b="1"/>
          </a:p>
        </p:txBody>
      </p:sp>
      <p:sp>
        <p:nvSpPr>
          <p:cNvPr id="5" name="Rectángulo 4"/>
          <p:cNvSpPr/>
          <p:nvPr/>
        </p:nvSpPr>
        <p:spPr>
          <a:xfrm>
            <a:off x="897350" y="1237734"/>
            <a:ext cx="4625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>
                <a:highlight>
                  <a:srgbClr val="FFFF00"/>
                </a:highlight>
              </a:rPr>
              <a:t>echo</a:t>
            </a:r>
            <a:r>
              <a:rPr lang="es-ES" sz="3200"/>
              <a:t>: display a line of text </a:t>
            </a:r>
            <a:endParaRPr lang="ca-ES" sz="3200"/>
          </a:p>
        </p:txBody>
      </p:sp>
      <p:sp>
        <p:nvSpPr>
          <p:cNvPr id="6" name="CuadroTexto 5"/>
          <p:cNvSpPr txBox="1"/>
          <p:nvPr/>
        </p:nvSpPr>
        <p:spPr>
          <a:xfrm>
            <a:off x="1943100" y="2047557"/>
            <a:ext cx="2551532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This is a test</a:t>
            </a:r>
          </a:p>
          <a:p>
            <a:endParaRPr lang="es-ES" sz="2400"/>
          </a:p>
          <a:p>
            <a:r>
              <a:rPr lang="es-ES" sz="2400" b="1"/>
              <a:t>echo </a:t>
            </a:r>
            <a:r>
              <a:rPr lang="es-ES" sz="2400"/>
              <a:t>*</a:t>
            </a:r>
          </a:p>
          <a:p>
            <a:endParaRPr lang="es-ES" sz="2400"/>
          </a:p>
          <a:p>
            <a:endParaRPr lang="es-ES" sz="2400"/>
          </a:p>
          <a:p>
            <a:r>
              <a:rPr lang="es-ES" sz="2400"/>
              <a:t>cd /usr/bin</a:t>
            </a:r>
          </a:p>
          <a:p>
            <a:r>
              <a:rPr lang="es-ES" sz="2400"/>
              <a:t>ls</a:t>
            </a:r>
          </a:p>
          <a:p>
            <a:r>
              <a:rPr lang="es-ES" sz="2400"/>
              <a:t>echo h*</a:t>
            </a:r>
          </a:p>
          <a:p>
            <a:r>
              <a:rPr lang="es-ES" sz="2400"/>
              <a:t>echo *a</a:t>
            </a:r>
          </a:p>
          <a:p>
            <a:r>
              <a:rPr lang="es-ES" sz="2400"/>
              <a:t>echo [[:upper:]]*</a:t>
            </a:r>
          </a:p>
          <a:p>
            <a:r>
              <a:rPr lang="es-ES" sz="2400"/>
              <a:t>echo /home/*</a:t>
            </a:r>
          </a:p>
          <a:p>
            <a:r>
              <a:rPr lang="es-ES" sz="2400"/>
              <a:t>echo /home/a*/*b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70400" y="2743200"/>
            <a:ext cx="3226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FF0000"/>
                </a:solidFill>
              </a:rPr>
              <a:t>Pathname expansion</a:t>
            </a:r>
            <a:endParaRPr lang="ca-ES" sz="2800">
              <a:solidFill>
                <a:srgbClr val="FF0000"/>
              </a:solidFill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3073400" y="3048000"/>
            <a:ext cx="1279525" cy="0"/>
          </a:xfrm>
          <a:prstGeom prst="straightConnector1">
            <a:avLst/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234410" y="6080063"/>
            <a:ext cx="1777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/>
              <a:t>(a hard one) </a:t>
            </a:r>
            <a:endParaRPr lang="ca-ES" sz="2400"/>
          </a:p>
        </p:txBody>
      </p:sp>
      <p:sp>
        <p:nvSpPr>
          <p:cNvPr id="12" name="CuadroTexto 11"/>
          <p:cNvSpPr txBox="1"/>
          <p:nvPr/>
        </p:nvSpPr>
        <p:spPr>
          <a:xfrm>
            <a:off x="7734300" y="4889500"/>
            <a:ext cx="2450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FF0000"/>
                </a:solidFill>
              </a:rPr>
              <a:t>Tilde expansion</a:t>
            </a:r>
            <a:endParaRPr lang="ca-ES" sz="280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874000" y="5516333"/>
            <a:ext cx="211949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~</a:t>
            </a:r>
          </a:p>
          <a:p>
            <a:r>
              <a:rPr lang="es-ES" sz="2400"/>
              <a:t>echo ~alumno3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411961" y="290834"/>
            <a:ext cx="3431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>
                <a:solidFill>
                  <a:srgbClr val="00B0F0"/>
                </a:solidFill>
              </a:rPr>
              <a:t>(interesting and complex features of the shell)</a:t>
            </a:r>
            <a:endParaRPr lang="ca-ES" sz="2400">
              <a:solidFill>
                <a:srgbClr val="00B0F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B478960-D56D-4059-2EB2-6B8EC724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9389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27050" y="177640"/>
            <a:ext cx="337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FF0000"/>
                </a:solidFill>
              </a:rPr>
              <a:t>Arithmetic expansion</a:t>
            </a:r>
            <a:endParaRPr lang="ca-ES" sz="2800" b="1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2925" y="3765549"/>
            <a:ext cx="261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FF0000"/>
                </a:solidFill>
              </a:rPr>
              <a:t>Brace expansion</a:t>
            </a:r>
            <a:endParaRPr lang="ca-ES" sz="2800" b="1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01750" y="942971"/>
            <a:ext cx="286257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$((  2+2  ))</a:t>
            </a:r>
          </a:p>
          <a:p>
            <a:r>
              <a:rPr lang="es-ES" sz="2400">
                <a:solidFill>
                  <a:schemeClr val="accent6">
                    <a:lumMod val="40000"/>
                    <a:lumOff val="60000"/>
                  </a:schemeClr>
                </a:solidFill>
              </a:rPr>
              <a:t>echo $(( expression ))</a:t>
            </a:r>
          </a:p>
          <a:p>
            <a:endParaRPr lang="es-ES" sz="240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s-ES" sz="2400">
                <a:solidFill>
                  <a:schemeClr val="bg1"/>
                </a:solidFill>
              </a:rPr>
              <a:t>echo $((  (5**2)*2  ))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74884" y="265862"/>
            <a:ext cx="2781339" cy="224676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tx1"/>
                </a:solidFill>
              </a:rPr>
              <a:t>Available operators: </a:t>
            </a:r>
          </a:p>
          <a:p>
            <a:r>
              <a:rPr lang="es-ES" sz="2000" b="1">
                <a:solidFill>
                  <a:srgbClr val="FF66FF"/>
                </a:solidFill>
              </a:rPr>
              <a:t>+ </a:t>
            </a:r>
          </a:p>
          <a:p>
            <a:r>
              <a:rPr lang="es-ES" sz="2000" b="1">
                <a:solidFill>
                  <a:srgbClr val="FF66FF"/>
                </a:solidFill>
              </a:rPr>
              <a:t>-</a:t>
            </a:r>
            <a:r>
              <a:rPr lang="es-ES" sz="2000">
                <a:solidFill>
                  <a:schemeClr val="tx1"/>
                </a:solidFill>
              </a:rPr>
              <a:t> </a:t>
            </a:r>
          </a:p>
          <a:p>
            <a:r>
              <a:rPr lang="es-ES" sz="2000" b="1">
                <a:solidFill>
                  <a:srgbClr val="FF66FF"/>
                </a:solidFill>
              </a:rPr>
              <a:t>*</a:t>
            </a:r>
            <a:r>
              <a:rPr lang="es-ES" sz="2000">
                <a:solidFill>
                  <a:schemeClr val="tx1"/>
                </a:solidFill>
              </a:rPr>
              <a:t> </a:t>
            </a:r>
          </a:p>
          <a:p>
            <a:r>
              <a:rPr lang="es-ES" sz="2000" b="1">
                <a:solidFill>
                  <a:srgbClr val="FF66FF"/>
                </a:solidFill>
              </a:rPr>
              <a:t>/ </a:t>
            </a:r>
          </a:p>
          <a:p>
            <a:r>
              <a:rPr lang="es-ES" sz="2000" b="1">
                <a:solidFill>
                  <a:srgbClr val="FF66FF"/>
                </a:solidFill>
              </a:rPr>
              <a:t>%</a:t>
            </a:r>
            <a:r>
              <a:rPr lang="es-ES" sz="2000">
                <a:solidFill>
                  <a:schemeClr val="tx1"/>
                </a:solidFill>
              </a:rPr>
              <a:t>   (modulo=remainder) </a:t>
            </a:r>
          </a:p>
          <a:p>
            <a:r>
              <a:rPr lang="es-ES" sz="2000" b="1">
                <a:solidFill>
                  <a:srgbClr val="FF66FF"/>
                </a:solidFill>
              </a:rPr>
              <a:t>**</a:t>
            </a:r>
            <a:r>
              <a:rPr lang="es-ES" sz="2000">
                <a:solidFill>
                  <a:schemeClr val="tx1"/>
                </a:solidFill>
              </a:rPr>
              <a:t>  (exponentiation)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836513" y="573639"/>
            <a:ext cx="3098800" cy="193899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u="sng">
                <a:solidFill>
                  <a:schemeClr val="tx1"/>
                </a:solidFill>
              </a:rPr>
              <a:t>Remember</a:t>
            </a:r>
            <a:r>
              <a:rPr lang="es-ES" sz="2000">
                <a:solidFill>
                  <a:schemeClr val="tx1"/>
                </a:solidFill>
              </a:rPr>
              <a:t>:</a:t>
            </a:r>
          </a:p>
          <a:p>
            <a:r>
              <a:rPr lang="es-ES" sz="2000" b="1">
                <a:solidFill>
                  <a:srgbClr val="C00000"/>
                </a:solidFill>
              </a:rPr>
              <a:t>Expansion supports only integer arithmetics </a:t>
            </a:r>
          </a:p>
          <a:p>
            <a:r>
              <a:rPr lang="es-ES" sz="2000" b="1">
                <a:solidFill>
                  <a:srgbClr val="FF0000"/>
                </a:solidFill>
              </a:rPr>
              <a:t>Results are integers</a:t>
            </a:r>
          </a:p>
          <a:p>
            <a:endParaRPr lang="es-ES" sz="2000" b="1">
              <a:solidFill>
                <a:srgbClr val="FF0000"/>
              </a:solidFill>
            </a:endParaRPr>
          </a:p>
          <a:p>
            <a:r>
              <a:rPr lang="es-ES" sz="2000" b="1">
                <a:solidFill>
                  <a:schemeClr val="tx1"/>
                </a:solidFill>
              </a:rPr>
              <a:t>bc -l</a:t>
            </a:r>
            <a:r>
              <a:rPr lang="es-ES" sz="2000" b="1">
                <a:solidFill>
                  <a:srgbClr val="FF0000"/>
                </a:solidFill>
              </a:rPr>
              <a:t> </a:t>
            </a:r>
            <a:r>
              <a:rPr lang="es-ES">
                <a:solidFill>
                  <a:srgbClr val="00B050"/>
                </a:solidFill>
              </a:rPr>
              <a:t>for advanced maths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482725" y="2737505"/>
            <a:ext cx="865777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accent2"/>
                </a:solidFill>
              </a:rPr>
              <a:t>Exercise</a:t>
            </a:r>
            <a:r>
              <a:rPr lang="es-ES" sz="2400" b="1">
                <a:solidFill>
                  <a:srgbClr val="4500F0"/>
                </a:solidFill>
              </a:rPr>
              <a:t>: </a:t>
            </a:r>
            <a:r>
              <a:rPr lang="es-ES" sz="2400">
                <a:solidFill>
                  <a:srgbClr val="4500F0"/>
                </a:solidFill>
              </a:rPr>
              <a:t>using 'echo' and arithmetic expansion, print a sentence displaying the result of dividing 5 by 2, and also gives the remainder.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69925" y="4274457"/>
            <a:ext cx="10905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You can create mutiple text strings from a pattern containing braces. Useful for printing a list of items</a:t>
            </a:r>
            <a:endParaRPr lang="ca-ES" sz="2000"/>
          </a:p>
        </p:txBody>
      </p:sp>
      <p:sp>
        <p:nvSpPr>
          <p:cNvPr id="11" name="CuadroTexto 10"/>
          <p:cNvSpPr txBox="1"/>
          <p:nvPr/>
        </p:nvSpPr>
        <p:spPr>
          <a:xfrm>
            <a:off x="334279" y="4836940"/>
            <a:ext cx="296728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Sentence-{A,B,C}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695789" y="4836939"/>
            <a:ext cx="270779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Number_{1..6}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797805" y="4836938"/>
            <a:ext cx="18357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{01..15}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027787" y="4836938"/>
            <a:ext cx="247144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M{1..3}{A..C}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53FF81-07C7-FFCF-36DF-EAFB64C987B6}"/>
              </a:ext>
            </a:extLst>
          </p:cNvPr>
          <p:cNvSpPr txBox="1"/>
          <p:nvPr/>
        </p:nvSpPr>
        <p:spPr>
          <a:xfrm>
            <a:off x="277130" y="5518124"/>
            <a:ext cx="11724370" cy="800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300" b="1">
                <a:solidFill>
                  <a:schemeClr val="accent2"/>
                </a:solidFill>
              </a:rPr>
              <a:t>Exercise</a:t>
            </a:r>
            <a:r>
              <a:rPr lang="es-ES" sz="2300">
                <a:solidFill>
                  <a:srgbClr val="4500F0"/>
                </a:solidFill>
              </a:rPr>
              <a:t>: Go to your home. Create a folder called </a:t>
            </a:r>
            <a:r>
              <a:rPr lang="es-ES" sz="2300" u="sng">
                <a:solidFill>
                  <a:srgbClr val="4500F0"/>
                </a:solidFill>
              </a:rPr>
              <a:t>Photos</a:t>
            </a:r>
            <a:r>
              <a:rPr lang="es-ES" sz="2300">
                <a:solidFill>
                  <a:srgbClr val="4500F0"/>
                </a:solidFill>
              </a:rPr>
              <a:t>. Create a series of folders inside 'Photos' named in the format 'year-month' from year 2017 to 2022 (for each month as a number).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50931DB-A296-586E-F81F-B8236B80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08095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43403" y="672464"/>
            <a:ext cx="334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FF0000"/>
                </a:solidFill>
              </a:rPr>
              <a:t>Parameter expansion</a:t>
            </a:r>
            <a:endParaRPr lang="ca-ES" sz="2800" b="1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06261" y="1370055"/>
            <a:ext cx="167866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$USER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702958" y="1354637"/>
            <a:ext cx="1339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u="sng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</a:t>
            </a:r>
            <a:endParaRPr lang="ca-ES" sz="2800" u="sng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2696483" y="1631834"/>
            <a:ext cx="970190" cy="0"/>
          </a:xfrm>
          <a:prstGeom prst="straightConnector1">
            <a:avLst/>
          </a:prstGeom>
          <a:ln w="508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106261" y="1989686"/>
            <a:ext cx="12620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printenv</a:t>
            </a:r>
            <a:endParaRPr lang="es-ES" sz="2400"/>
          </a:p>
        </p:txBody>
      </p:sp>
      <p:sp>
        <p:nvSpPr>
          <p:cNvPr id="11" name="CuadroTexto 10"/>
          <p:cNvSpPr txBox="1"/>
          <p:nvPr/>
        </p:nvSpPr>
        <p:spPr>
          <a:xfrm>
            <a:off x="2446607" y="2002451"/>
            <a:ext cx="505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list all available environment variables</a:t>
            </a:r>
            <a:endParaRPr lang="ca-ES" sz="2400"/>
          </a:p>
        </p:txBody>
      </p:sp>
      <p:sp>
        <p:nvSpPr>
          <p:cNvPr id="12" name="CuadroTexto 11"/>
          <p:cNvSpPr txBox="1"/>
          <p:nvPr/>
        </p:nvSpPr>
        <p:spPr>
          <a:xfrm>
            <a:off x="1117148" y="2625092"/>
            <a:ext cx="181972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$USSER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43403" y="3630857"/>
            <a:ext cx="3588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FF0000"/>
                </a:solidFill>
              </a:rPr>
              <a:t>Command substitution</a:t>
            </a:r>
            <a:endParaRPr lang="ca-ES" sz="2800" b="1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88121" y="4287316"/>
            <a:ext cx="16754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$(  ls  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088121" y="5256472"/>
            <a:ext cx="441896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file</a:t>
            </a:r>
            <a:r>
              <a:rPr lang="es-ES" sz="2400"/>
              <a:t> $(  ls -d /usr/bin/* | grep zip  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088121" y="4780494"/>
            <a:ext cx="409919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$(  echo "7.31/4" | bc  -l  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575425" y="5273137"/>
            <a:ext cx="504009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/>
              <a:t>$( commands )   is equivalent to </a:t>
            </a:r>
            <a:r>
              <a:rPr lang="es-ES" sz="2400"/>
              <a:t>`</a:t>
            </a:r>
            <a:r>
              <a:rPr lang="es-ES" sz="2000"/>
              <a:t>commands</a:t>
            </a:r>
            <a:r>
              <a:rPr lang="es-ES" sz="2400"/>
              <a:t>`</a:t>
            </a:r>
            <a:r>
              <a:rPr lang="es-ES" sz="2000"/>
              <a:t> </a:t>
            </a:r>
            <a:endParaRPr lang="ca-ES" sz="20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4694D37-738E-4E6E-9997-DCB2E061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6054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4627" y="78706"/>
            <a:ext cx="1912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FF0000"/>
                </a:solidFill>
              </a:rPr>
              <a:t>Quoting</a:t>
            </a:r>
            <a:endParaRPr lang="ca-ES" sz="4000" b="1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50686" y="828217"/>
            <a:ext cx="425462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    This is a          test</a:t>
            </a:r>
          </a:p>
          <a:p>
            <a:r>
              <a:rPr lang="es-ES" sz="2400" b="1"/>
              <a:t>echo</a:t>
            </a:r>
            <a:r>
              <a:rPr lang="es-ES" sz="2400"/>
              <a:t>     The total amount is $300</a:t>
            </a:r>
          </a:p>
          <a:p>
            <a:r>
              <a:rPr lang="es-ES" sz="2400" b="1"/>
              <a:t>touch   </a:t>
            </a:r>
            <a:r>
              <a:rPr lang="es-ES" sz="2400"/>
              <a:t> two words.txt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50686" y="2814423"/>
            <a:ext cx="457041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     "This is a          test"</a:t>
            </a:r>
          </a:p>
          <a:p>
            <a:r>
              <a:rPr lang="es-ES" sz="2400" b="1"/>
              <a:t>echo</a:t>
            </a:r>
            <a:r>
              <a:rPr lang="es-ES" sz="2400"/>
              <a:t>      "The total amount is $300"</a:t>
            </a:r>
          </a:p>
          <a:p>
            <a:r>
              <a:rPr lang="es-ES" sz="2400" b="1"/>
              <a:t>touch </a:t>
            </a:r>
            <a:r>
              <a:rPr lang="es-ES" sz="2400"/>
              <a:t>   "two words.txt"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84627" y="2187677"/>
            <a:ext cx="2360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4500F0"/>
                </a:solidFill>
              </a:rPr>
              <a:t>Double quotes</a:t>
            </a:r>
            <a:endParaRPr lang="ca-ES" sz="2800" b="1">
              <a:solidFill>
                <a:srgbClr val="4500F0"/>
              </a:solidFill>
            </a:endParaRPr>
          </a:p>
        </p:txBody>
      </p:sp>
      <p:sp>
        <p:nvSpPr>
          <p:cNvPr id="8" name="Nube 7"/>
          <p:cNvSpPr/>
          <p:nvPr/>
        </p:nvSpPr>
        <p:spPr>
          <a:xfrm>
            <a:off x="5637894" y="681592"/>
            <a:ext cx="4252686" cy="1538514"/>
          </a:xfrm>
          <a:prstGeom prst="cloud">
            <a:avLst/>
          </a:prstGeom>
          <a:noFill/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6174922" y="1000907"/>
            <a:ext cx="301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highlight>
                  <a:srgbClr val="FFFF00"/>
                </a:highlight>
              </a:rPr>
              <a:t>touch</a:t>
            </a:r>
            <a:r>
              <a:rPr lang="es-ES" sz="2400"/>
              <a:t> creates a file in case it does not exist</a:t>
            </a:r>
            <a:endParaRPr lang="ca-ES" sz="2400"/>
          </a:p>
        </p:txBody>
      </p:sp>
      <p:sp>
        <p:nvSpPr>
          <p:cNvPr id="10" name="CuadroTexto 9"/>
          <p:cNvSpPr txBox="1"/>
          <p:nvPr/>
        </p:nvSpPr>
        <p:spPr>
          <a:xfrm>
            <a:off x="384627" y="4325859"/>
            <a:ext cx="6176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4500F0"/>
                </a:solidFill>
              </a:rPr>
              <a:t>Single quotes </a:t>
            </a:r>
            <a:r>
              <a:rPr lang="es-ES" sz="2800">
                <a:solidFill>
                  <a:srgbClr val="ED03DC"/>
                </a:solidFill>
              </a:rPr>
              <a:t>(to supress all expansions)</a:t>
            </a:r>
            <a:endParaRPr lang="ca-ES" sz="2800">
              <a:solidFill>
                <a:srgbClr val="ED03DC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61786" y="4976079"/>
            <a:ext cx="78581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</a:t>
            </a:r>
            <a:r>
              <a:rPr lang="es-ES" sz="2400"/>
              <a:t>   </a:t>
            </a:r>
            <a:r>
              <a:rPr lang="es-ES" sz="2400">
                <a:solidFill>
                  <a:schemeClr val="accent4"/>
                </a:solidFill>
              </a:rPr>
              <a:t>/usr/bin/B*   </a:t>
            </a:r>
            <a:r>
              <a:rPr lang="es-ES" sz="2400">
                <a:solidFill>
                  <a:srgbClr val="ED03DC"/>
                </a:solidFill>
              </a:rPr>
              <a:t>~</a:t>
            </a:r>
            <a:r>
              <a:rPr lang="es-ES" sz="2400"/>
              <a:t>   </a:t>
            </a:r>
            <a:r>
              <a:rPr lang="es-ES" sz="2400">
                <a:solidFill>
                  <a:srgbClr val="00B0F0"/>
                </a:solidFill>
              </a:rPr>
              <a:t>$(( 2+2 ))</a:t>
            </a:r>
            <a:r>
              <a:rPr lang="es-ES" sz="2400"/>
              <a:t>  </a:t>
            </a:r>
            <a:r>
              <a:rPr lang="es-ES" sz="2400">
                <a:solidFill>
                  <a:srgbClr val="92D050"/>
                </a:solidFill>
              </a:rPr>
              <a:t>{a..d}   </a:t>
            </a:r>
            <a:r>
              <a:rPr lang="es-ES" sz="2400">
                <a:solidFill>
                  <a:srgbClr val="FF66FF"/>
                </a:solidFill>
              </a:rPr>
              <a:t>$USER   </a:t>
            </a:r>
            <a:r>
              <a:rPr lang="es-ES" sz="2400">
                <a:solidFill>
                  <a:srgbClr val="FFFF00"/>
                </a:solidFill>
              </a:rPr>
              <a:t>$(echo foo) </a:t>
            </a:r>
          </a:p>
          <a:p>
            <a:r>
              <a:rPr lang="es-ES" sz="2400" b="1"/>
              <a:t>echo</a:t>
            </a:r>
            <a:r>
              <a:rPr lang="es-ES" sz="2400"/>
              <a:t>   "/usr/bin/B*   ~   $(( 2+2 ))  {a..d}   $USER   $(echo foo)"</a:t>
            </a:r>
          </a:p>
          <a:p>
            <a:r>
              <a:rPr lang="es-ES" sz="2400" b="1"/>
              <a:t>echo</a:t>
            </a:r>
            <a:r>
              <a:rPr lang="es-ES" sz="2400"/>
              <a:t>   '/usr/bin/B*   ~   $(( 2+2 ))  {a..d}   $USER   $(echo foo)'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55656" y="3000814"/>
            <a:ext cx="2307772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b="1"/>
              <a:t>echo       </a:t>
            </a:r>
            <a:r>
              <a:rPr lang="es-ES" sz="2400"/>
              <a:t>$(cal)</a:t>
            </a:r>
            <a:r>
              <a:rPr lang="es-ES" sz="2400" b="1"/>
              <a:t> </a:t>
            </a:r>
          </a:p>
          <a:p>
            <a:r>
              <a:rPr lang="es-ES" sz="2400" b="1"/>
              <a:t>echo       </a:t>
            </a:r>
            <a:r>
              <a:rPr lang="es-ES" sz="2400"/>
              <a:t>"$(cal)"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784773" y="4271840"/>
            <a:ext cx="30346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chemeClr val="accent2"/>
                </a:solidFill>
              </a:rPr>
              <a:t>Pathname expansion</a:t>
            </a:r>
          </a:p>
          <a:p>
            <a:r>
              <a:rPr lang="es-ES" sz="2400">
                <a:solidFill>
                  <a:srgbClr val="ED03DC"/>
                </a:solidFill>
              </a:rPr>
              <a:t>Tilde expansion</a:t>
            </a:r>
          </a:p>
          <a:p>
            <a:r>
              <a:rPr lang="es-ES" sz="2400">
                <a:solidFill>
                  <a:srgbClr val="00B0F0"/>
                </a:solidFill>
              </a:rPr>
              <a:t>Arithmetic expansion</a:t>
            </a:r>
            <a:endParaRPr lang="ca-ES" sz="2400">
              <a:solidFill>
                <a:srgbClr val="00B0F0"/>
              </a:solidFill>
            </a:endParaRPr>
          </a:p>
          <a:p>
            <a:r>
              <a:rPr lang="es-ES" sz="2400">
                <a:solidFill>
                  <a:srgbClr val="00B050"/>
                </a:solidFill>
              </a:rPr>
              <a:t>Brace expansion</a:t>
            </a:r>
          </a:p>
          <a:p>
            <a:r>
              <a:rPr lang="es-ES" sz="2400">
                <a:solidFill>
                  <a:srgbClr val="FF66FF"/>
                </a:solidFill>
              </a:rPr>
              <a:t>Parameter expansion</a:t>
            </a:r>
          </a:p>
          <a:p>
            <a:r>
              <a:rPr lang="es-ES" sz="2400">
                <a:solidFill>
                  <a:schemeClr val="accent4"/>
                </a:solidFill>
              </a:rPr>
              <a:t>Command substitution</a:t>
            </a:r>
            <a:endParaRPr lang="ca-ES" sz="2400">
              <a:solidFill>
                <a:schemeClr val="accent4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C2A128-650D-577F-7213-301BB78A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35330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8927" y="408906"/>
            <a:ext cx="773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FF0000"/>
                </a:solidFill>
              </a:rPr>
              <a:t>Escaping characters (\ or backslash)</a:t>
            </a:r>
            <a:endParaRPr lang="ca-ES" sz="4000" b="1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50686" y="1387017"/>
            <a:ext cx="573740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/>
              <a:t>echo </a:t>
            </a:r>
            <a:r>
              <a:rPr lang="es-ES" sz="2400"/>
              <a:t>"The balance for user $USER is: $5.00"</a:t>
            </a:r>
          </a:p>
          <a:p>
            <a:r>
              <a:rPr lang="es-ES" sz="2400" b="1"/>
              <a:t>echo </a:t>
            </a:r>
            <a:r>
              <a:rPr lang="es-ES" sz="2400"/>
              <a:t>"The balance for user $USER is: \$5.00"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8927" y="2821906"/>
            <a:ext cx="5521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FF0000"/>
                </a:solidFill>
              </a:rPr>
              <a:t>Special characters with \</a:t>
            </a:r>
            <a:endParaRPr lang="ca-ES" sz="4000" b="1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87686" y="4467485"/>
            <a:ext cx="448417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/>
              <a:t>sleep 10;    echo -e "Wake up!   \a"</a:t>
            </a:r>
          </a:p>
          <a:p>
            <a:r>
              <a:rPr lang="es-ES" sz="2400"/>
              <a:t>echo -e "line1 \n line2 \n line3"</a:t>
            </a:r>
          </a:p>
          <a:p>
            <a:r>
              <a:rPr lang="es-ES" sz="2400"/>
              <a:t>echo -e line1 "\n" line2 "\n" line3</a:t>
            </a:r>
          </a:p>
          <a:p>
            <a:r>
              <a:rPr lang="es-ES" sz="2400"/>
              <a:t>echo -e Table"\t"content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143000" y="3746500"/>
            <a:ext cx="27176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\a </a:t>
            </a:r>
            <a:r>
              <a:rPr lang="es-ES" sz="2800"/>
              <a:t>alert</a:t>
            </a:r>
          </a:p>
          <a:p>
            <a:r>
              <a:rPr lang="es-ES" sz="2800" b="1"/>
              <a:t>\b </a:t>
            </a:r>
            <a:r>
              <a:rPr lang="es-ES" sz="2800"/>
              <a:t>backspace</a:t>
            </a:r>
          </a:p>
          <a:p>
            <a:r>
              <a:rPr lang="es-ES" sz="2800" b="1"/>
              <a:t>\n </a:t>
            </a:r>
            <a:r>
              <a:rPr lang="es-ES" sz="2800"/>
              <a:t>newline</a:t>
            </a:r>
          </a:p>
          <a:p>
            <a:r>
              <a:rPr lang="es-ES" sz="2800" b="1"/>
              <a:t>\r </a:t>
            </a:r>
            <a:r>
              <a:rPr lang="es-ES" sz="2800"/>
              <a:t>carriage return</a:t>
            </a:r>
          </a:p>
          <a:p>
            <a:r>
              <a:rPr lang="es-ES" sz="2800" b="1"/>
              <a:t>\t </a:t>
            </a:r>
            <a:r>
              <a:rPr lang="es-ES" sz="2800"/>
              <a:t>tab</a:t>
            </a:r>
            <a:endParaRPr lang="ca-ES" sz="2800" b="1"/>
          </a:p>
        </p:txBody>
      </p:sp>
      <p:sp>
        <p:nvSpPr>
          <p:cNvPr id="9" name="Rectángulo 8"/>
          <p:cNvSpPr/>
          <p:nvPr/>
        </p:nvSpPr>
        <p:spPr>
          <a:xfrm>
            <a:off x="4600665" y="3859628"/>
            <a:ext cx="512659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2400"/>
              <a:t>Using echo, they work with attribute </a:t>
            </a:r>
            <a:r>
              <a:rPr lang="es-ES" sz="2400" b="1"/>
              <a:t>-e</a:t>
            </a:r>
            <a:r>
              <a:rPr lang="es-ES" sz="2400"/>
              <a:t> </a:t>
            </a:r>
            <a:endParaRPr lang="ca-ES" sz="24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C0A8F29-AE7C-B9D9-82F5-99816091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0661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24114" y="420914"/>
            <a:ext cx="3992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/>
              <a:t>Permissions</a:t>
            </a:r>
            <a:endParaRPr lang="ca-ES" sz="6000" b="1"/>
          </a:p>
        </p:txBody>
      </p:sp>
      <p:cxnSp>
        <p:nvCxnSpPr>
          <p:cNvPr id="6" name="Conector recto 5"/>
          <p:cNvCxnSpPr/>
          <p:nvPr/>
        </p:nvCxnSpPr>
        <p:spPr>
          <a:xfrm>
            <a:off x="1175657" y="1320800"/>
            <a:ext cx="9913257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2C04114F-B38D-D4DA-941B-76ABAA2A80DE}"/>
              </a:ext>
            </a:extLst>
          </p:cNvPr>
          <p:cNvSpPr txBox="1"/>
          <p:nvPr/>
        </p:nvSpPr>
        <p:spPr>
          <a:xfrm>
            <a:off x="787400" y="1986289"/>
            <a:ext cx="1040311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highlight>
                  <a:srgbClr val="FFFF00"/>
                </a:highlight>
              </a:rPr>
              <a:t>id</a:t>
            </a:r>
            <a:r>
              <a:rPr lang="es-ES" sz="2400"/>
              <a:t>: display user identity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chmod</a:t>
            </a:r>
            <a:r>
              <a:rPr lang="es-ES" sz="2400"/>
              <a:t>: change file permissions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umask</a:t>
            </a:r>
            <a:r>
              <a:rPr lang="es-ES" sz="2400">
                <a:highlight>
                  <a:srgbClr val="FFFFFF"/>
                </a:highlight>
              </a:rPr>
              <a:t>:</a:t>
            </a:r>
            <a:r>
              <a:rPr lang="es-ES" sz="2400"/>
              <a:t> Set the default file permissions</a:t>
            </a:r>
            <a:endParaRPr lang="es-ES" sz="1200"/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su</a:t>
            </a:r>
            <a:r>
              <a:rPr lang="es-ES" sz="2400"/>
              <a:t>: run a shell as another user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sudo</a:t>
            </a:r>
            <a:r>
              <a:rPr lang="es-ES" sz="2400"/>
              <a:t>: execute a command as another user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chown</a:t>
            </a:r>
            <a:r>
              <a:rPr lang="es-ES" sz="2400"/>
              <a:t>: change the owner of a file</a:t>
            </a:r>
          </a:p>
          <a:p>
            <a:endParaRPr lang="es-ES" sz="1200"/>
          </a:p>
          <a:p>
            <a:r>
              <a:rPr lang="es-ES" sz="2400">
                <a:highlight>
                  <a:srgbClr val="FFFF00"/>
                </a:highlight>
              </a:rPr>
              <a:t>passwd</a:t>
            </a:r>
            <a:r>
              <a:rPr lang="es-ES" sz="2400"/>
              <a:t>: change a user's password</a:t>
            </a:r>
          </a:p>
          <a:p>
            <a:endParaRPr lang="es-ES" sz="24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9E78AE0-B590-A4EB-87EA-9AC860B1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49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1605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4229" y="411148"/>
            <a:ext cx="5499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The UV virtual environment</a:t>
            </a:r>
            <a:endParaRPr lang="ca-ES" sz="3600" b="1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43"/>
          <a:stretch/>
        </p:blipFill>
        <p:spPr>
          <a:xfrm>
            <a:off x="590550" y="1343024"/>
            <a:ext cx="6770343" cy="508268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33750" y="3238500"/>
            <a:ext cx="9236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/>
              <a:t>UV user</a:t>
            </a:r>
            <a:endParaRPr lang="ca-ES"/>
          </a:p>
        </p:txBody>
      </p:sp>
      <p:sp>
        <p:nvSpPr>
          <p:cNvPr id="5" name="CuadroTexto 4"/>
          <p:cNvSpPr txBox="1"/>
          <p:nvPr/>
        </p:nvSpPr>
        <p:spPr>
          <a:xfrm>
            <a:off x="3162300" y="3638550"/>
            <a:ext cx="14109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/>
              <a:t>UV password</a:t>
            </a:r>
            <a:endParaRPr lang="ca-ES"/>
          </a:p>
        </p:txBody>
      </p:sp>
      <p:sp>
        <p:nvSpPr>
          <p:cNvPr id="6" name="CuadroTexto 5"/>
          <p:cNvSpPr txBox="1"/>
          <p:nvPr/>
        </p:nvSpPr>
        <p:spPr>
          <a:xfrm>
            <a:off x="644525" y="1866900"/>
            <a:ext cx="390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solidFill>
                  <a:srgbClr val="FF0000"/>
                </a:solidFill>
              </a:rPr>
              <a:t>website: https://correo.uv.es</a:t>
            </a:r>
            <a:endParaRPr lang="ca-ES" sz="2400" b="1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030" y="2149762"/>
            <a:ext cx="5830396" cy="1721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494" y="4692433"/>
            <a:ext cx="4991344" cy="837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Flecha abajo 12"/>
          <p:cNvSpPr/>
          <p:nvPr/>
        </p:nvSpPr>
        <p:spPr>
          <a:xfrm>
            <a:off x="8220075" y="4007882"/>
            <a:ext cx="504825" cy="545068"/>
          </a:xfrm>
          <a:prstGeom prst="down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F12C77E-AE56-A948-CDB9-6AFC0ED38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995" y="2520593"/>
            <a:ext cx="897605" cy="1087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 flipH="1">
            <a:off x="7911647" y="1943100"/>
            <a:ext cx="430884" cy="6576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898F921-FF5F-9334-F024-E66CD5FA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9343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53143" y="406401"/>
            <a:ext cx="886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Owners, group members, and everybody else</a:t>
            </a:r>
            <a:endParaRPr lang="ca-ES" sz="3600" b="1"/>
          </a:p>
        </p:txBody>
      </p:sp>
      <p:sp>
        <p:nvSpPr>
          <p:cNvPr id="5" name="CuadroTexto 4"/>
          <p:cNvSpPr txBox="1"/>
          <p:nvPr/>
        </p:nvSpPr>
        <p:spPr>
          <a:xfrm>
            <a:off x="1016000" y="1422400"/>
            <a:ext cx="266592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b="1">
                <a:solidFill>
                  <a:schemeClr val="bg1"/>
                </a:solidFill>
              </a:rPr>
              <a:t>file</a:t>
            </a:r>
            <a:r>
              <a:rPr lang="es-ES" sz="2800">
                <a:solidFill>
                  <a:schemeClr val="bg1"/>
                </a:solidFill>
              </a:rPr>
              <a:t> /etc/shadow</a:t>
            </a:r>
          </a:p>
          <a:p>
            <a:r>
              <a:rPr lang="es-ES" sz="2800" b="1">
                <a:solidFill>
                  <a:schemeClr val="bg1"/>
                </a:solidFill>
              </a:rPr>
              <a:t>less</a:t>
            </a:r>
            <a:r>
              <a:rPr lang="es-ES" sz="2800">
                <a:solidFill>
                  <a:schemeClr val="bg1"/>
                </a:solidFill>
              </a:rPr>
              <a:t> /etc/shadow</a:t>
            </a:r>
          </a:p>
          <a:p>
            <a:endParaRPr lang="es-ES" sz="2800">
              <a:solidFill>
                <a:schemeClr val="bg1"/>
              </a:solidFill>
            </a:endParaRPr>
          </a:p>
          <a:p>
            <a:r>
              <a:rPr lang="es-ES" sz="2800">
                <a:solidFill>
                  <a:schemeClr val="bg1"/>
                </a:solidFill>
              </a:rPr>
              <a:t>id</a:t>
            </a:r>
            <a:endParaRPr lang="ca-ES" sz="280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515" y="3485025"/>
            <a:ext cx="9971426" cy="425916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 flipV="1">
            <a:off x="2046514" y="3962400"/>
            <a:ext cx="275772" cy="5080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 flipV="1">
            <a:off x="4455886" y="4013200"/>
            <a:ext cx="195943" cy="5152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524000" y="4441372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/>
              <a:t>user id</a:t>
            </a:r>
            <a:endParaRPr lang="ca-ES" sz="2800"/>
          </a:p>
        </p:txBody>
      </p:sp>
      <p:sp>
        <p:nvSpPr>
          <p:cNvPr id="14" name="CuadroTexto 13"/>
          <p:cNvSpPr txBox="1"/>
          <p:nvPr/>
        </p:nvSpPr>
        <p:spPr>
          <a:xfrm>
            <a:off x="3713842" y="4455886"/>
            <a:ext cx="1392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/>
              <a:t>group id</a:t>
            </a:r>
            <a:endParaRPr lang="ca-ES" sz="2800"/>
          </a:p>
        </p:txBody>
      </p:sp>
      <p:sp>
        <p:nvSpPr>
          <p:cNvPr id="15" name="CuadroTexto 14"/>
          <p:cNvSpPr txBox="1"/>
          <p:nvPr/>
        </p:nvSpPr>
        <p:spPr>
          <a:xfrm>
            <a:off x="7068728" y="5452861"/>
            <a:ext cx="202953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>
                <a:solidFill>
                  <a:schemeClr val="bg1"/>
                </a:solidFill>
              </a:rPr>
              <a:t>/etc/shadow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67922" y="5452861"/>
            <a:ext cx="198483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>
                <a:solidFill>
                  <a:schemeClr val="bg1"/>
                </a:solidFill>
              </a:rPr>
              <a:t>/etc/passwd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135665" y="5452861"/>
            <a:ext cx="175015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>
                <a:solidFill>
                  <a:schemeClr val="bg1"/>
                </a:solidFill>
              </a:rPr>
              <a:t>/etc/group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040492" y="5990809"/>
            <a:ext cx="1937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user accounts</a:t>
            </a:r>
            <a:endParaRPr lang="ca-ES" sz="2400" b="1"/>
          </a:p>
        </p:txBody>
      </p:sp>
      <p:sp>
        <p:nvSpPr>
          <p:cNvPr id="21" name="CuadroTexto 20"/>
          <p:cNvSpPr txBox="1"/>
          <p:nvPr/>
        </p:nvSpPr>
        <p:spPr>
          <a:xfrm>
            <a:off x="4484221" y="5976081"/>
            <a:ext cx="105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groups</a:t>
            </a:r>
            <a:endParaRPr lang="ca-ES" sz="2400" b="1"/>
          </a:p>
        </p:txBody>
      </p:sp>
      <p:sp>
        <p:nvSpPr>
          <p:cNvPr id="22" name="CuadroTexto 21"/>
          <p:cNvSpPr txBox="1"/>
          <p:nvPr/>
        </p:nvSpPr>
        <p:spPr>
          <a:xfrm>
            <a:off x="7317001" y="5990808"/>
            <a:ext cx="153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passwords</a:t>
            </a:r>
            <a:endParaRPr lang="ca-ES" sz="2400" b="1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487" y="5051371"/>
            <a:ext cx="1504977" cy="150497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1D6236B-547C-4703-DD15-B58AB82C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17762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53143" y="406401"/>
            <a:ext cx="886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Owners, group members, and everybody else</a:t>
            </a:r>
            <a:endParaRPr lang="ca-ES" sz="3600" b="1"/>
          </a:p>
        </p:txBody>
      </p:sp>
      <p:sp>
        <p:nvSpPr>
          <p:cNvPr id="5" name="CuadroTexto 4"/>
          <p:cNvSpPr txBox="1"/>
          <p:nvPr/>
        </p:nvSpPr>
        <p:spPr>
          <a:xfrm>
            <a:off x="653143" y="1182916"/>
            <a:ext cx="6222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>
                <a:solidFill>
                  <a:srgbClr val="FF0000"/>
                </a:solidFill>
              </a:rPr>
              <a:t>Reading, writing, and executing</a:t>
            </a:r>
            <a:endParaRPr lang="ca-ES" sz="3600" b="1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70858" y="2177143"/>
            <a:ext cx="26162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b="1">
                <a:solidFill>
                  <a:schemeClr val="bg1"/>
                </a:solidFill>
              </a:rPr>
              <a:t>ls</a:t>
            </a:r>
            <a:r>
              <a:rPr lang="es-ES" sz="2800">
                <a:solidFill>
                  <a:schemeClr val="bg1"/>
                </a:solidFill>
              </a:rPr>
              <a:t> -l /etc/shadow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858" y="3096315"/>
            <a:ext cx="10348685" cy="47146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54910" y="4556760"/>
            <a:ext cx="2692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file attributes (9)</a:t>
            </a:r>
            <a:endParaRPr lang="ca-ES" sz="2800" b="1"/>
          </a:p>
        </p:txBody>
      </p:sp>
      <p:sp>
        <p:nvSpPr>
          <p:cNvPr id="9" name="CuadroTexto 8"/>
          <p:cNvSpPr txBox="1"/>
          <p:nvPr/>
        </p:nvSpPr>
        <p:spPr>
          <a:xfrm>
            <a:off x="4541443" y="4417050"/>
            <a:ext cx="1145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owner</a:t>
            </a:r>
            <a:endParaRPr lang="ca-ES" sz="2800" b="1"/>
          </a:p>
        </p:txBody>
      </p:sp>
      <p:sp>
        <p:nvSpPr>
          <p:cNvPr id="10" name="CuadroTexto 9"/>
          <p:cNvSpPr txBox="1"/>
          <p:nvPr/>
        </p:nvSpPr>
        <p:spPr>
          <a:xfrm>
            <a:off x="5762334" y="3944630"/>
            <a:ext cx="1055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group</a:t>
            </a:r>
            <a:endParaRPr lang="ca-ES" sz="2800" b="1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1874520" y="4145280"/>
            <a:ext cx="243840" cy="4419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3722914" y="3621315"/>
            <a:ext cx="1011646" cy="849085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5036315" y="3657777"/>
            <a:ext cx="682314" cy="4352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950686" y="3635828"/>
            <a:ext cx="13996" cy="164737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20529" y="5335593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file type</a:t>
            </a:r>
            <a:endParaRPr lang="ca-ES" sz="2800" b="1"/>
          </a:p>
        </p:txBody>
      </p:sp>
      <p:sp>
        <p:nvSpPr>
          <p:cNvPr id="21" name="Cerrar llave 20"/>
          <p:cNvSpPr/>
          <p:nvPr/>
        </p:nvSpPr>
        <p:spPr>
          <a:xfrm rot="5400000">
            <a:off x="1735147" y="2952245"/>
            <a:ext cx="278750" cy="1645920"/>
          </a:xfrm>
          <a:prstGeom prst="rightBrace">
            <a:avLst>
              <a:gd name="adj1" fmla="val 49195"/>
              <a:gd name="adj2" fmla="val 50000"/>
            </a:avLst>
          </a:prstGeom>
          <a:ln w="44450">
            <a:solidFill>
              <a:srgbClr val="FF0000">
                <a:alpha val="9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CuadroTexto 25"/>
          <p:cNvSpPr txBox="1"/>
          <p:nvPr/>
        </p:nvSpPr>
        <p:spPr>
          <a:xfrm>
            <a:off x="304800" y="5943600"/>
            <a:ext cx="4386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/>
              <a:t>–</a:t>
            </a:r>
            <a:r>
              <a:rPr lang="es-ES"/>
              <a:t> regular file      </a:t>
            </a:r>
            <a:r>
              <a:rPr lang="es-ES" sz="2800" b="1"/>
              <a:t>d</a:t>
            </a:r>
            <a:r>
              <a:rPr lang="es-ES"/>
              <a:t> directory     </a:t>
            </a:r>
            <a:r>
              <a:rPr lang="es-ES" sz="2800" b="1"/>
              <a:t>l</a:t>
            </a:r>
            <a:r>
              <a:rPr lang="es-ES"/>
              <a:t> symbolic link</a:t>
            </a:r>
            <a:endParaRPr lang="ca-ES"/>
          </a:p>
        </p:txBody>
      </p:sp>
      <p:cxnSp>
        <p:nvCxnSpPr>
          <p:cNvPr id="36" name="Conector angular 35"/>
          <p:cNvCxnSpPr/>
          <p:nvPr/>
        </p:nvCxnSpPr>
        <p:spPr>
          <a:xfrm>
            <a:off x="2697482" y="5090809"/>
            <a:ext cx="4846320" cy="427839"/>
          </a:xfrm>
          <a:prstGeom prst="bentConnector3">
            <a:avLst>
              <a:gd name="adj1" fmla="val 314"/>
            </a:avLst>
          </a:prstGeom>
          <a:ln w="31750">
            <a:solidFill>
              <a:schemeClr val="bg1">
                <a:lumMod val="50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7852953" y="4653865"/>
            <a:ext cx="3963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r</a:t>
            </a:r>
            <a:r>
              <a:rPr lang="es-ES" sz="2400"/>
              <a:t>  (read)  </a:t>
            </a:r>
            <a:r>
              <a:rPr lang="es-ES" sz="2400" b="1"/>
              <a:t>w</a:t>
            </a:r>
            <a:r>
              <a:rPr lang="es-ES" sz="2400"/>
              <a:t> (write)  </a:t>
            </a:r>
            <a:r>
              <a:rPr lang="es-ES" sz="2400" b="1"/>
              <a:t>x</a:t>
            </a:r>
            <a:r>
              <a:rPr lang="es-ES" sz="2400"/>
              <a:t> (execute)</a:t>
            </a:r>
            <a:endParaRPr lang="ca-ES" sz="2400"/>
          </a:p>
        </p:txBody>
      </p:sp>
      <p:sp>
        <p:nvSpPr>
          <p:cNvPr id="44" name="CuadroTexto 43"/>
          <p:cNvSpPr txBox="1"/>
          <p:nvPr/>
        </p:nvSpPr>
        <p:spPr>
          <a:xfrm>
            <a:off x="8730839" y="5475785"/>
            <a:ext cx="2293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>
                <a:solidFill>
                  <a:srgbClr val="FF0000"/>
                </a:solidFill>
              </a:rPr>
              <a:t>owner</a:t>
            </a:r>
            <a:r>
              <a:rPr lang="es-ES" sz="2000"/>
              <a:t>  </a:t>
            </a:r>
            <a:r>
              <a:rPr lang="es-ES" sz="2000">
                <a:solidFill>
                  <a:srgbClr val="4500F0"/>
                </a:solidFill>
              </a:rPr>
              <a:t>group</a:t>
            </a:r>
            <a:r>
              <a:rPr lang="es-ES" sz="2000"/>
              <a:t>  </a:t>
            </a:r>
            <a:r>
              <a:rPr lang="es-ES" sz="2000">
                <a:solidFill>
                  <a:srgbClr val="00B050"/>
                </a:solidFill>
              </a:rPr>
              <a:t>world</a:t>
            </a:r>
          </a:p>
          <a:p>
            <a:pPr algn="ctr"/>
            <a:r>
              <a:rPr lang="es-ES" sz="2000"/>
              <a:t>– – –    – – –    – – –</a:t>
            </a:r>
          </a:p>
          <a:p>
            <a:pPr algn="ctr"/>
            <a:r>
              <a:rPr lang="es-ES" sz="2000"/>
              <a:t>r w x    r w x   r w x  </a:t>
            </a:r>
            <a:endParaRPr lang="ca-ES" sz="2000"/>
          </a:p>
        </p:txBody>
      </p:sp>
      <p:sp>
        <p:nvSpPr>
          <p:cNvPr id="45" name="Rectángulo redondeado 44"/>
          <p:cNvSpPr/>
          <p:nvPr/>
        </p:nvSpPr>
        <p:spPr>
          <a:xfrm>
            <a:off x="7736884" y="4361678"/>
            <a:ext cx="4048715" cy="23139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6" name="Rectángulo 45"/>
          <p:cNvSpPr/>
          <p:nvPr/>
        </p:nvSpPr>
        <p:spPr>
          <a:xfrm>
            <a:off x="8356328" y="57989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–</a:t>
            </a:r>
            <a:endParaRPr lang="ca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0921DF8-1059-21DA-6F2B-BDCF21AE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3401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35" y="924560"/>
            <a:ext cx="7217581" cy="41921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44485"/>
          <a:stretch/>
        </p:blipFill>
        <p:spPr>
          <a:xfrm>
            <a:off x="7904663" y="848360"/>
            <a:ext cx="3640166" cy="56896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684106" y="1224280"/>
            <a:ext cx="1900834" cy="51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ángulo 6"/>
          <p:cNvSpPr/>
          <p:nvPr/>
        </p:nvSpPr>
        <p:spPr>
          <a:xfrm>
            <a:off x="7182206" y="802640"/>
            <a:ext cx="498754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CuadroTexto 7"/>
          <p:cNvSpPr txBox="1"/>
          <p:nvPr/>
        </p:nvSpPr>
        <p:spPr>
          <a:xfrm>
            <a:off x="9878060" y="12446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/>
              <a:t>❶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878060" y="172541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❷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878060" y="228600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❸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878060" y="3031252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❹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9878060" y="369316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❺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9878060" y="4253746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❻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878060" y="4918333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❼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9878060" y="558292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❽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816719" y="288895"/>
            <a:ext cx="315291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400" b="1">
                <a:solidFill>
                  <a:schemeClr val="accent2"/>
                </a:solidFill>
              </a:rPr>
              <a:t>Let's guess permissions</a:t>
            </a:r>
            <a:endParaRPr lang="ca-ES" sz="2400" b="1">
              <a:solidFill>
                <a:schemeClr val="accent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45440" y="253999"/>
            <a:ext cx="5107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/>
              <a:t>Attributes and their meaning</a:t>
            </a:r>
            <a:endParaRPr lang="ca-ES" sz="32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83433B-F918-C9A9-0199-5862FAA1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8192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6895" y="142903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/>
              <a:t>Changing the permissions</a:t>
            </a:r>
            <a:endParaRPr lang="ca-ES" sz="3200" b="1"/>
          </a:p>
        </p:txBody>
      </p:sp>
      <p:sp>
        <p:nvSpPr>
          <p:cNvPr id="3" name="CuadroTexto 2"/>
          <p:cNvSpPr txBox="1"/>
          <p:nvPr/>
        </p:nvSpPr>
        <p:spPr>
          <a:xfrm>
            <a:off x="721942" y="824224"/>
            <a:ext cx="784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chmod</a:t>
            </a:r>
            <a:r>
              <a:rPr lang="es-ES" sz="2400"/>
              <a:t>: changes the mode (permissions) of a file or directory</a:t>
            </a:r>
            <a:endParaRPr lang="ca-ES" sz="2400"/>
          </a:p>
        </p:txBody>
      </p:sp>
      <p:sp>
        <p:nvSpPr>
          <p:cNvPr id="4" name="CuadroTexto 3"/>
          <p:cNvSpPr txBox="1"/>
          <p:nvPr/>
        </p:nvSpPr>
        <p:spPr>
          <a:xfrm>
            <a:off x="1702985" y="1456761"/>
            <a:ext cx="277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FF0000"/>
                </a:solidFill>
                <a:highlight>
                  <a:srgbClr val="FFFF00"/>
                </a:highlight>
              </a:rPr>
              <a:t>Symbolic representation</a:t>
            </a:r>
            <a:endParaRPr lang="ca-E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711333" y="1456761"/>
            <a:ext cx="3277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FF0000"/>
                </a:solidFill>
                <a:highlight>
                  <a:srgbClr val="FFFF00"/>
                </a:highlight>
              </a:rPr>
              <a:t>Octal number representation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1" y="1954510"/>
            <a:ext cx="5688602" cy="14014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04" y="3552206"/>
            <a:ext cx="2419350" cy="304775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569479" y="3868420"/>
            <a:ext cx="1313796" cy="263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4721225" y="3825875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/>
              <a:t>❶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721860" y="410793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❷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721860" y="447294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❸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721860" y="532715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❹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721860" y="5989062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/>
              <a:t>❺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1465" y="3775760"/>
            <a:ext cx="31826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LiberationSerif"/>
              </a:rPr>
              <a:t>Permissions are specified with the</a:t>
            </a:r>
            <a:br>
              <a:rPr lang="en-US" sz="1400">
                <a:latin typeface="LiberationSerif"/>
              </a:rPr>
            </a:br>
            <a:r>
              <a:rPr lang="en-US" sz="1400">
                <a:latin typeface="LiberationSerif"/>
              </a:rPr>
              <a:t>“r”, “w”, and “x” characters.</a:t>
            </a:r>
          </a:p>
          <a:p>
            <a:endParaRPr lang="en-US" sz="1400">
              <a:latin typeface="LiberationSerif"/>
            </a:endParaRPr>
          </a:p>
          <a:p>
            <a:r>
              <a:rPr lang="en-US" sz="1400">
                <a:latin typeface="LiberationSerif"/>
              </a:rPr>
              <a:t>chmod u+rx </a:t>
            </a:r>
            <a:r>
              <a:rPr lang="en-US" sz="1400" i="1">
                <a:latin typeface="LiberationSerif"/>
              </a:rPr>
              <a:t>file</a:t>
            </a:r>
          </a:p>
          <a:p>
            <a:r>
              <a:rPr lang="en-US" sz="1400">
                <a:latin typeface="LiberationSerif"/>
              </a:rPr>
              <a:t>(for owner, </a:t>
            </a:r>
            <a:r>
              <a:rPr lang="en-US" sz="1400" u="sng">
                <a:latin typeface="LiberationSerif"/>
              </a:rPr>
              <a:t>add</a:t>
            </a:r>
            <a:r>
              <a:rPr lang="en-US" sz="1400">
                <a:latin typeface="LiberationSerif"/>
              </a:rPr>
              <a:t> rx permission)</a:t>
            </a:r>
          </a:p>
          <a:p>
            <a:endParaRPr lang="en-US" sz="1400">
              <a:latin typeface="LiberationSerif"/>
            </a:endParaRPr>
          </a:p>
          <a:p>
            <a:r>
              <a:rPr lang="en-US" sz="1400">
                <a:latin typeface="LiberationSerif"/>
              </a:rPr>
              <a:t>chmod -rwx </a:t>
            </a:r>
            <a:r>
              <a:rPr lang="en-US" sz="1400" i="1">
                <a:latin typeface="LiberationSerif"/>
              </a:rPr>
              <a:t>file</a:t>
            </a:r>
            <a:endParaRPr lang="en-US" sz="1400">
              <a:latin typeface="LiberationSerif"/>
            </a:endParaRPr>
          </a:p>
          <a:p>
            <a:r>
              <a:rPr lang="en-US" sz="1400">
                <a:latin typeface="LiberationSerif"/>
              </a:rPr>
              <a:t>(for all, </a:t>
            </a:r>
            <a:r>
              <a:rPr lang="en-US" sz="1400" u="sng">
                <a:latin typeface="LiberationSerif"/>
              </a:rPr>
              <a:t>remove</a:t>
            </a:r>
            <a:r>
              <a:rPr lang="en-US" sz="1400">
                <a:latin typeface="LiberationSerif"/>
              </a:rPr>
              <a:t> rwx)</a:t>
            </a:r>
          </a:p>
          <a:p>
            <a:endParaRPr lang="en-US" sz="1400">
              <a:latin typeface="LiberationSerif"/>
            </a:endParaRPr>
          </a:p>
          <a:p>
            <a:r>
              <a:rPr lang="en-US" sz="1400">
                <a:latin typeface="LiberationSerif"/>
              </a:rPr>
              <a:t>chmod go=rw </a:t>
            </a:r>
            <a:r>
              <a:rPr lang="en-US" sz="1400" i="1">
                <a:latin typeface="LiberationSerif"/>
              </a:rPr>
              <a:t>file</a:t>
            </a:r>
            <a:endParaRPr lang="en-US" sz="1400">
              <a:latin typeface="LiberationSerif"/>
            </a:endParaRPr>
          </a:p>
          <a:p>
            <a:r>
              <a:rPr lang="en-US" sz="1400">
                <a:latin typeface="LiberationSerif"/>
              </a:rPr>
              <a:t>(for group and others, </a:t>
            </a:r>
            <a:r>
              <a:rPr lang="en-US" sz="1400" u="sng">
                <a:latin typeface="LiberationSerif"/>
              </a:rPr>
              <a:t>only</a:t>
            </a:r>
            <a:r>
              <a:rPr lang="en-US" sz="1400">
                <a:latin typeface="LiberationSerif"/>
              </a:rPr>
              <a:t> rw)</a:t>
            </a:r>
          </a:p>
          <a:p>
            <a:endParaRPr lang="ca-ES" sz="1400"/>
          </a:p>
        </p:txBody>
      </p:sp>
      <p:sp>
        <p:nvSpPr>
          <p:cNvPr id="15" name="CuadroTexto 14"/>
          <p:cNvSpPr txBox="1"/>
          <p:nvPr/>
        </p:nvSpPr>
        <p:spPr>
          <a:xfrm>
            <a:off x="6299200" y="1940560"/>
            <a:ext cx="4808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ED03DC"/>
                </a:solidFill>
              </a:rPr>
              <a:t>Humans</a:t>
            </a:r>
            <a:r>
              <a:rPr lang="es-ES"/>
              <a:t>: ten fingers </a:t>
            </a:r>
            <a:r>
              <a:rPr lang="es-ES">
                <a:sym typeface="Symbol" panose="05050102010706020507" pitchFamily="18" charset="2"/>
              </a:rPr>
              <a:t> </a:t>
            </a:r>
            <a:r>
              <a:rPr lang="es-ES"/>
              <a:t>base 10</a:t>
            </a:r>
          </a:p>
          <a:p>
            <a:r>
              <a:rPr lang="es-ES">
                <a:solidFill>
                  <a:srgbClr val="ED03DC"/>
                </a:solidFill>
              </a:rPr>
              <a:t>Computers</a:t>
            </a:r>
            <a:r>
              <a:rPr lang="es-ES"/>
              <a:t>: one finger </a:t>
            </a:r>
            <a:r>
              <a:rPr lang="es-ES">
                <a:sym typeface="Symbol" panose="05050102010706020507" pitchFamily="18" charset="2"/>
              </a:rPr>
              <a:t>  binary  0, 1, 10, 11...</a:t>
            </a:r>
          </a:p>
          <a:p>
            <a:r>
              <a:rPr lang="es-ES">
                <a:solidFill>
                  <a:srgbClr val="ED03DC"/>
                </a:solidFill>
                <a:sym typeface="Symbol" panose="05050102010706020507" pitchFamily="18" charset="2"/>
              </a:rPr>
              <a:t>Octal</a:t>
            </a:r>
            <a:r>
              <a:rPr lang="es-ES">
                <a:sym typeface="Symbol" panose="05050102010706020507" pitchFamily="18" charset="2"/>
              </a:rPr>
              <a:t>: 0, 1, 2, 3, 4, 5, 6, 7...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r="72355"/>
          <a:stretch/>
        </p:blipFill>
        <p:spPr>
          <a:xfrm>
            <a:off x="6365130" y="3195082"/>
            <a:ext cx="1214230" cy="309372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73216"/>
          <a:stretch/>
        </p:blipFill>
        <p:spPr>
          <a:xfrm>
            <a:off x="7579360" y="3195082"/>
            <a:ext cx="1176406" cy="309372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9470341" y="3775760"/>
            <a:ext cx="151836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LiberationSerif"/>
              </a:rPr>
              <a:t>chmod 777 </a:t>
            </a:r>
            <a:r>
              <a:rPr lang="en-US" sz="1600" i="1">
                <a:latin typeface="LiberationSerif"/>
              </a:rPr>
              <a:t>file</a:t>
            </a:r>
          </a:p>
          <a:p>
            <a:endParaRPr lang="en-US" sz="1600" i="1">
              <a:latin typeface="LiberationSerif"/>
            </a:endParaRPr>
          </a:p>
          <a:p>
            <a:r>
              <a:rPr lang="en-US" sz="1600" i="1">
                <a:latin typeface="LiberationSerif"/>
              </a:rPr>
              <a:t>chmod 755 file</a:t>
            </a:r>
          </a:p>
          <a:p>
            <a:endParaRPr lang="en-US" sz="1600" i="1">
              <a:latin typeface="LiberationSerif"/>
            </a:endParaRPr>
          </a:p>
          <a:p>
            <a:r>
              <a:rPr lang="en-US" sz="1600" i="1">
                <a:latin typeface="LiberationSerif"/>
              </a:rPr>
              <a:t>chmod 700 file</a:t>
            </a:r>
          </a:p>
          <a:p>
            <a:endParaRPr lang="en-US" sz="1600" i="1">
              <a:latin typeface="LiberationSerif"/>
            </a:endParaRPr>
          </a:p>
          <a:p>
            <a:r>
              <a:rPr lang="en-US" sz="1600" i="1">
                <a:latin typeface="LiberationSerif"/>
              </a:rPr>
              <a:t>chmod 644 file</a:t>
            </a:r>
          </a:p>
          <a:p>
            <a:endParaRPr lang="en-US" sz="1600" i="1">
              <a:latin typeface="LiberationSerif"/>
            </a:endParaRPr>
          </a:p>
          <a:p>
            <a:r>
              <a:rPr lang="en-US" sz="1600" i="1">
                <a:latin typeface="LiberationSerif"/>
              </a:rPr>
              <a:t>chmod 640 file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400800" y="4222766"/>
            <a:ext cx="2336800" cy="328914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ángulo 20"/>
          <p:cNvSpPr/>
          <p:nvPr/>
        </p:nvSpPr>
        <p:spPr>
          <a:xfrm>
            <a:off x="6400800" y="4893326"/>
            <a:ext cx="2336800" cy="328914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D0298F4-C080-524D-6140-106994B5D9A1}"/>
              </a:ext>
            </a:extLst>
          </p:cNvPr>
          <p:cNvCxnSpPr>
            <a:cxnSpLocks/>
          </p:cNvCxnSpPr>
          <p:nvPr/>
        </p:nvCxnSpPr>
        <p:spPr>
          <a:xfrm flipH="1" flipV="1">
            <a:off x="9930214" y="3367042"/>
            <a:ext cx="299102" cy="452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16AE684-3832-8CDA-7608-8DF05EE081C0}"/>
              </a:ext>
            </a:extLst>
          </p:cNvPr>
          <p:cNvCxnSpPr>
            <a:cxnSpLocks/>
          </p:cNvCxnSpPr>
          <p:nvPr/>
        </p:nvCxnSpPr>
        <p:spPr>
          <a:xfrm flipV="1">
            <a:off x="10391686" y="3221764"/>
            <a:ext cx="34183" cy="606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8CC3BFC-3F28-189A-3B31-C9489CE6E546}"/>
              </a:ext>
            </a:extLst>
          </p:cNvPr>
          <p:cNvCxnSpPr>
            <a:cxnSpLocks/>
          </p:cNvCxnSpPr>
          <p:nvPr/>
        </p:nvCxnSpPr>
        <p:spPr>
          <a:xfrm flipV="1">
            <a:off x="10528419" y="3356191"/>
            <a:ext cx="344221" cy="463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10383E8-4ED8-8AD3-CB64-DFA721F6B095}"/>
              </a:ext>
            </a:extLst>
          </p:cNvPr>
          <p:cNvSpPr txBox="1"/>
          <p:nvPr/>
        </p:nvSpPr>
        <p:spPr>
          <a:xfrm>
            <a:off x="9392214" y="3039511"/>
            <a:ext cx="79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B050"/>
                </a:solidFill>
              </a:rPr>
              <a:t>owner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057DD42-116A-D7EA-816D-DFDAC509B9D2}"/>
              </a:ext>
            </a:extLst>
          </p:cNvPr>
          <p:cNvSpPr txBox="1"/>
          <p:nvPr/>
        </p:nvSpPr>
        <p:spPr>
          <a:xfrm>
            <a:off x="10065907" y="2824442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B050"/>
                </a:solidFill>
              </a:rPr>
              <a:t>group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A6746E1-81DB-EE3A-E09E-D53A49CA9C5A}"/>
              </a:ext>
            </a:extLst>
          </p:cNvPr>
          <p:cNvSpPr txBox="1"/>
          <p:nvPr/>
        </p:nvSpPr>
        <p:spPr>
          <a:xfrm>
            <a:off x="10705417" y="3011026"/>
            <a:ext cx="79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B050"/>
                </a:solidFill>
              </a:rPr>
              <a:t>others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6400800" y="3888161"/>
            <a:ext cx="2336800" cy="328914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FCB5378E-DF7E-CB3A-7BB7-643C57C9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0886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70544" y="296922"/>
            <a:ext cx="107991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highlight>
                  <a:srgbClr val="FFFF00"/>
                </a:highlight>
              </a:rPr>
              <a:t>umask</a:t>
            </a:r>
            <a:r>
              <a:rPr lang="es-ES" sz="2000"/>
              <a:t>: to change default permissions given to a file when it is created</a:t>
            </a:r>
          </a:p>
          <a:p>
            <a:endParaRPr lang="es-ES" sz="1000"/>
          </a:p>
          <a:p>
            <a:r>
              <a:rPr lang="es-ES" sz="2000"/>
              <a:t>							(</a:t>
            </a:r>
            <a:r>
              <a:rPr lang="es-ES" sz="2000">
                <a:solidFill>
                  <a:srgbClr val="FF0000"/>
                </a:solidFill>
              </a:rPr>
              <a:t>files</a:t>
            </a:r>
            <a:r>
              <a:rPr lang="es-ES" sz="2000"/>
              <a:t>)		(</a:t>
            </a:r>
            <a:r>
              <a:rPr lang="es-ES" sz="2000">
                <a:solidFill>
                  <a:srgbClr val="FF0000"/>
                </a:solidFill>
              </a:rPr>
              <a:t>directories</a:t>
            </a:r>
            <a:r>
              <a:rPr lang="es-ES" sz="2000"/>
              <a:t>)</a:t>
            </a:r>
          </a:p>
          <a:p>
            <a:r>
              <a:rPr lang="es-ES" sz="2000"/>
              <a:t>umask </a:t>
            </a:r>
            <a:r>
              <a:rPr lang="es-ES" sz="200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s-ES" sz="2000"/>
              <a:t>000: all permissions allowed </a:t>
            </a:r>
            <a:r>
              <a:rPr lang="es-ES" sz="2000">
                <a:sym typeface="Symbol" panose="05050102010706020507" pitchFamily="18" charset="2"/>
              </a:rPr>
              <a:t> 			-rw-rw-rw-           	drwxrwxrwx</a:t>
            </a:r>
          </a:p>
          <a:p>
            <a:r>
              <a:rPr lang="es-ES" sz="2000" b="1">
                <a:sym typeface="Symbol" panose="05050102010706020507" pitchFamily="18" charset="2"/>
              </a:rPr>
              <a:t>umask </a:t>
            </a:r>
            <a:r>
              <a:rPr lang="es-ES" sz="2000" b="1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s-ES" sz="2000" b="1">
                <a:sym typeface="Symbol" panose="05050102010706020507" pitchFamily="18" charset="2"/>
              </a:rPr>
              <a:t>022</a:t>
            </a:r>
            <a:r>
              <a:rPr lang="es-ES" sz="2000">
                <a:sym typeface="Symbol" panose="05050102010706020507" pitchFamily="18" charset="2"/>
              </a:rPr>
              <a:t>:</a:t>
            </a:r>
            <a:r>
              <a:rPr lang="es-ES" sz="2000"/>
              <a:t> we remove some writing permissions </a:t>
            </a:r>
            <a:r>
              <a:rPr lang="es-ES" sz="2000">
                <a:sym typeface="Symbol" panose="05050102010706020507" pitchFamily="18" charset="2"/>
              </a:rPr>
              <a:t> 	-rw-r--r--	drwxr-xr-x</a:t>
            </a:r>
          </a:p>
          <a:p>
            <a:r>
              <a:rPr lang="es-ES" sz="2000">
                <a:sym typeface="Symbol" panose="05050102010706020507" pitchFamily="18" charset="2"/>
              </a:rPr>
              <a:t>umask </a:t>
            </a:r>
            <a:r>
              <a:rPr lang="es-ES" sz="200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s-ES" sz="2000">
                <a:sym typeface="Symbol" panose="05050102010706020507" pitchFamily="18" charset="2"/>
              </a:rPr>
              <a:t>026: we remove some rw permissions 		-rw-r----- 	drwxr-x--x </a:t>
            </a:r>
            <a:endParaRPr lang="ca-ES" sz="20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D73992-B213-9632-4394-0969A18161FF}"/>
              </a:ext>
            </a:extLst>
          </p:cNvPr>
          <p:cNvSpPr txBox="1"/>
          <p:nvPr/>
        </p:nvSpPr>
        <p:spPr>
          <a:xfrm>
            <a:off x="770545" y="2298700"/>
            <a:ext cx="10681389" cy="41242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800" b="1"/>
              <a:t>Exercise</a:t>
            </a:r>
            <a:endParaRPr lang="ca-ES" sz="1800" b="1"/>
          </a:p>
          <a:p>
            <a:endParaRPr lang="es-ES"/>
          </a:p>
          <a:p>
            <a:r>
              <a:rPr lang="es-ES" sz="2800"/>
              <a:t>1) Create a file called 'script' by means of touch command.</a:t>
            </a:r>
          </a:p>
          <a:p>
            <a:r>
              <a:rPr lang="es-ES" sz="2800"/>
              <a:t>2) Check its permissions</a:t>
            </a:r>
          </a:p>
          <a:p>
            <a:r>
              <a:rPr lang="es-ES" sz="2800"/>
              <a:t>3) Insert "echo Hello world" inside the script file</a:t>
            </a:r>
          </a:p>
          <a:p>
            <a:r>
              <a:rPr lang="es-ES" sz="2800"/>
              <a:t>4) Try to execute the script by typing ./script</a:t>
            </a:r>
          </a:p>
          <a:p>
            <a:r>
              <a:rPr lang="es-ES" sz="2800"/>
              <a:t>5) Give permissions to script to allow execution for everybody, read and write for the owner, and only read for the group and others.</a:t>
            </a:r>
          </a:p>
          <a:p>
            <a:r>
              <a:rPr lang="es-ES" sz="2800"/>
              <a:t>6) Execute again the script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F99638D-1AB0-B511-FE26-8D0DF666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389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9929" y="350757"/>
            <a:ext cx="3446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u="sng"/>
              <a:t>Changing identities</a:t>
            </a:r>
            <a:endParaRPr lang="ca-ES" sz="3200" b="1" u="sng"/>
          </a:p>
        </p:txBody>
      </p:sp>
      <p:sp>
        <p:nvSpPr>
          <p:cNvPr id="5" name="CuadroTexto 4"/>
          <p:cNvSpPr txBox="1"/>
          <p:nvPr/>
        </p:nvSpPr>
        <p:spPr>
          <a:xfrm>
            <a:off x="995680" y="1503680"/>
            <a:ext cx="5712333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highlight>
                  <a:srgbClr val="FFFF00"/>
                </a:highlight>
              </a:rPr>
              <a:t>su</a:t>
            </a:r>
            <a:r>
              <a:rPr lang="es-ES" sz="2400"/>
              <a:t>: run a shell with substitute user</a:t>
            </a:r>
          </a:p>
          <a:p>
            <a:endParaRPr lang="es-ES" sz="1000" b="1"/>
          </a:p>
          <a:p>
            <a:r>
              <a:rPr lang="es-ES" sz="2400" b="1">
                <a:solidFill>
                  <a:schemeClr val="bg1"/>
                </a:solidFill>
              </a:rPr>
              <a:t>	</a:t>
            </a:r>
            <a:r>
              <a:rPr lang="es-ES" sz="2400" b="1">
                <a:solidFill>
                  <a:schemeClr val="bg1"/>
                </a:solidFill>
                <a:highlight>
                  <a:srgbClr val="1C1C1C"/>
                </a:highlight>
              </a:rPr>
              <a:t>su alumno3</a:t>
            </a:r>
          </a:p>
          <a:p>
            <a:endParaRPr lang="es-ES" sz="2400" b="1"/>
          </a:p>
          <a:p>
            <a:r>
              <a:rPr lang="es-ES" sz="2400" b="1">
                <a:highlight>
                  <a:srgbClr val="FFFF00"/>
                </a:highlight>
              </a:rPr>
              <a:t>sudo</a:t>
            </a:r>
            <a:r>
              <a:rPr lang="es-ES" sz="2400"/>
              <a:t>: execute a command as another user</a:t>
            </a:r>
          </a:p>
          <a:p>
            <a:endParaRPr lang="es-ES" sz="1000" b="1"/>
          </a:p>
          <a:p>
            <a:r>
              <a:rPr lang="es-ES" sz="2400" b="1">
                <a:solidFill>
                  <a:schemeClr val="bg1"/>
                </a:solidFill>
              </a:rPr>
              <a:t>	</a:t>
            </a:r>
            <a:r>
              <a:rPr lang="es-ES" sz="2400" b="1">
                <a:solidFill>
                  <a:schemeClr val="bg1"/>
                </a:solidFill>
                <a:highlight>
                  <a:srgbClr val="1C1C1C"/>
                </a:highlight>
              </a:rPr>
              <a:t>sudo -u alumno3 ls /home/alumno3</a:t>
            </a:r>
          </a:p>
          <a:p>
            <a:endParaRPr lang="es-ES" sz="2400" b="1"/>
          </a:p>
          <a:p>
            <a:r>
              <a:rPr lang="es-ES" sz="2400" b="1">
                <a:highlight>
                  <a:srgbClr val="FFFF00"/>
                </a:highlight>
              </a:rPr>
              <a:t>chown</a:t>
            </a:r>
            <a:r>
              <a:rPr lang="es-ES" sz="2400"/>
              <a:t>: change file owner and group</a:t>
            </a:r>
          </a:p>
          <a:p>
            <a:endParaRPr lang="es-ES" sz="1000" b="1"/>
          </a:p>
          <a:p>
            <a:r>
              <a:rPr lang="es-ES" sz="2400" b="1"/>
              <a:t>	</a:t>
            </a:r>
            <a:r>
              <a:rPr lang="es-ES" sz="2400" b="1">
                <a:solidFill>
                  <a:schemeClr val="bg1"/>
                </a:solidFill>
                <a:highlight>
                  <a:srgbClr val="1C1C1C"/>
                </a:highlight>
              </a:rPr>
              <a:t>chown</a:t>
            </a:r>
            <a:r>
              <a:rPr lang="es-ES" sz="2400" b="1">
                <a:highlight>
                  <a:srgbClr val="1C1C1C"/>
                </a:highlight>
              </a:rPr>
              <a:t> </a:t>
            </a:r>
            <a:r>
              <a:rPr lang="es-ES" sz="2400" b="1">
                <a:solidFill>
                  <a:srgbClr val="FF0000"/>
                </a:solidFill>
                <a:highlight>
                  <a:srgbClr val="1C1C1C"/>
                </a:highlight>
              </a:rPr>
              <a:t>bob</a:t>
            </a:r>
            <a:r>
              <a:rPr lang="es-ES" sz="2400" b="1">
                <a:solidFill>
                  <a:schemeClr val="bg1"/>
                </a:solidFill>
                <a:highlight>
                  <a:srgbClr val="1C1C1C"/>
                </a:highlight>
              </a:rPr>
              <a:t>:</a:t>
            </a:r>
            <a:r>
              <a:rPr lang="es-ES" sz="2400" b="1">
                <a:solidFill>
                  <a:srgbClr val="00B0F0"/>
                </a:solidFill>
                <a:highlight>
                  <a:srgbClr val="1C1C1C"/>
                </a:highlight>
              </a:rPr>
              <a:t>users</a:t>
            </a:r>
            <a:r>
              <a:rPr lang="es-ES" sz="2400" b="1">
                <a:highlight>
                  <a:srgbClr val="1C1C1C"/>
                </a:highlight>
              </a:rPr>
              <a:t> </a:t>
            </a:r>
            <a:r>
              <a:rPr lang="es-ES" sz="2400" b="1" i="1">
                <a:solidFill>
                  <a:schemeClr val="bg1"/>
                </a:solidFill>
                <a:highlight>
                  <a:srgbClr val="1C1C1C"/>
                </a:highlight>
              </a:rPr>
              <a:t>file</a:t>
            </a:r>
            <a:r>
              <a:rPr lang="es-ES" sz="2400" b="1">
                <a:solidFill>
                  <a:schemeClr val="bg1"/>
                </a:solidFill>
                <a:highlight>
                  <a:srgbClr val="1C1C1C"/>
                </a:highlight>
              </a:rPr>
              <a:t>...</a:t>
            </a:r>
          </a:p>
          <a:p>
            <a:endParaRPr lang="es-ES" sz="2400" b="1"/>
          </a:p>
          <a:p>
            <a:r>
              <a:rPr lang="es-ES" sz="2400" b="1">
                <a:highlight>
                  <a:srgbClr val="FFFF00"/>
                </a:highlight>
              </a:rPr>
              <a:t>passwd</a:t>
            </a:r>
            <a:r>
              <a:rPr lang="es-ES" sz="2400"/>
              <a:t>: change your password</a:t>
            </a:r>
          </a:p>
          <a:p>
            <a:endParaRPr lang="es-ES" sz="24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A8ED0FE-A4A0-9539-5CBF-BCF07398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9091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4320" y="264160"/>
            <a:ext cx="356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/>
              <a:t>A bit of processes</a:t>
            </a:r>
            <a:endParaRPr lang="ca-ES" sz="3600" b="1"/>
          </a:p>
        </p:txBody>
      </p:sp>
      <p:sp>
        <p:nvSpPr>
          <p:cNvPr id="5" name="CuadroTexto 4"/>
          <p:cNvSpPr txBox="1"/>
          <p:nvPr/>
        </p:nvSpPr>
        <p:spPr>
          <a:xfrm>
            <a:off x="619760" y="1953260"/>
            <a:ext cx="950215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highlight>
                  <a:srgbClr val="FFFF00"/>
                </a:highlight>
              </a:rPr>
              <a:t>top</a:t>
            </a:r>
            <a:r>
              <a:rPr lang="es-ES" sz="2400"/>
              <a:t>: display tasks</a:t>
            </a:r>
          </a:p>
          <a:p>
            <a:endParaRPr lang="es-ES" sz="2400"/>
          </a:p>
          <a:p>
            <a:r>
              <a:rPr lang="es-ES" sz="2400" b="1">
                <a:highlight>
                  <a:srgbClr val="FFFF00"/>
                </a:highlight>
              </a:rPr>
              <a:t>jobs</a:t>
            </a:r>
            <a:r>
              <a:rPr lang="es-ES" sz="2400"/>
              <a:t>: list of active jobs</a:t>
            </a:r>
          </a:p>
          <a:p>
            <a:endParaRPr lang="es-ES" sz="2400"/>
          </a:p>
          <a:p>
            <a:r>
              <a:rPr lang="es-ES" sz="2400" b="1">
                <a:highlight>
                  <a:srgbClr val="FFFF00"/>
                </a:highlight>
              </a:rPr>
              <a:t>fg</a:t>
            </a:r>
            <a:r>
              <a:rPr lang="es-ES" sz="2400"/>
              <a:t>: place a job in the foreground</a:t>
            </a:r>
          </a:p>
          <a:p>
            <a:endParaRPr lang="es-ES" sz="2400"/>
          </a:p>
          <a:p>
            <a:r>
              <a:rPr lang="es-ES" sz="2400" b="1">
                <a:highlight>
                  <a:srgbClr val="FFFF00"/>
                </a:highlight>
              </a:rPr>
              <a:t>bg</a:t>
            </a:r>
            <a:r>
              <a:rPr lang="es-ES" sz="2400"/>
              <a:t>: place a job in the background (also with &amp; at the end of command line)</a:t>
            </a:r>
          </a:p>
          <a:p>
            <a:endParaRPr lang="es-ES" sz="2400"/>
          </a:p>
          <a:p>
            <a:r>
              <a:rPr lang="es-ES" sz="2400" b="1">
                <a:highlight>
                  <a:srgbClr val="FFFF00"/>
                </a:highlight>
              </a:rPr>
              <a:t>kill</a:t>
            </a:r>
            <a:r>
              <a:rPr lang="es-ES" sz="2400"/>
              <a:t>: cancel a process</a:t>
            </a:r>
          </a:p>
          <a:p>
            <a:endParaRPr lang="es-ES" sz="2400"/>
          </a:p>
          <a:p>
            <a:r>
              <a:rPr lang="es-ES" sz="2400" b="1">
                <a:highlight>
                  <a:srgbClr val="FFFF00"/>
                </a:highlight>
              </a:rPr>
              <a:t>killall</a:t>
            </a:r>
            <a:r>
              <a:rPr lang="es-ES" sz="2400"/>
              <a:t>: kill processes by name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17584"/>
          <a:stretch/>
        </p:blipFill>
        <p:spPr>
          <a:xfrm>
            <a:off x="4097648" y="622300"/>
            <a:ext cx="7893692" cy="23668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BD44440-A6D6-6EC8-5B69-F21427E7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39172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01040" y="281940"/>
            <a:ext cx="8828892" cy="6401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chemeClr val="bg1"/>
                </a:solidFill>
              </a:rPr>
              <a:t>Exercise</a:t>
            </a:r>
            <a:endParaRPr lang="es-ES" sz="2000" b="1">
              <a:solidFill>
                <a:schemeClr val="bg1"/>
              </a:solidFill>
            </a:endParaRPr>
          </a:p>
          <a:p>
            <a:endParaRPr lang="es-ES" sz="2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1) Let's first check the total amount of jobs that are running on:</a:t>
            </a:r>
          </a:p>
          <a:p>
            <a:endParaRPr lang="es-ES" sz="1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	</a:t>
            </a:r>
            <a:r>
              <a:rPr lang="es-ES" sz="2000" b="1">
                <a:solidFill>
                  <a:schemeClr val="bg1"/>
                </a:solidFill>
              </a:rPr>
              <a:t>top</a:t>
            </a:r>
            <a:r>
              <a:rPr lang="es-ES" sz="2000">
                <a:solidFill>
                  <a:schemeClr val="bg1"/>
                </a:solidFill>
              </a:rPr>
              <a:t> -u alumno#   	</a:t>
            </a:r>
            <a:r>
              <a:rPr lang="es-ES" sz="2000">
                <a:solidFill>
                  <a:srgbClr val="FFFF00"/>
                </a:solidFill>
              </a:rPr>
              <a:t>(Q for quiting and SPACE for updating the information)</a:t>
            </a:r>
          </a:p>
          <a:p>
            <a:endParaRPr lang="es-ES" sz="2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2) Now execute a sleep command in several ways:</a:t>
            </a:r>
          </a:p>
          <a:p>
            <a:endParaRPr lang="es-ES" sz="1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	</a:t>
            </a:r>
            <a:r>
              <a:rPr lang="es-ES" sz="2000" b="1">
                <a:solidFill>
                  <a:schemeClr val="bg1"/>
                </a:solidFill>
              </a:rPr>
              <a:t>sleep</a:t>
            </a:r>
            <a:r>
              <a:rPr lang="es-ES" sz="2000">
                <a:solidFill>
                  <a:schemeClr val="bg1"/>
                </a:solidFill>
              </a:rPr>
              <a:t> 1000        	</a:t>
            </a:r>
            <a:r>
              <a:rPr lang="es-ES" sz="2000">
                <a:solidFill>
                  <a:srgbClr val="FFFF00"/>
                </a:solidFill>
              </a:rPr>
              <a:t>(then Ctrl+Z to stop it)</a:t>
            </a:r>
          </a:p>
          <a:p>
            <a:r>
              <a:rPr lang="es-ES" sz="2000">
                <a:solidFill>
                  <a:schemeClr val="bg1"/>
                </a:solidFill>
              </a:rPr>
              <a:t>	</a:t>
            </a:r>
            <a:r>
              <a:rPr lang="es-ES" sz="2000" b="1">
                <a:solidFill>
                  <a:schemeClr val="bg1"/>
                </a:solidFill>
              </a:rPr>
              <a:t>sleep</a:t>
            </a:r>
            <a:r>
              <a:rPr lang="es-ES" sz="2000">
                <a:solidFill>
                  <a:schemeClr val="bg1"/>
                </a:solidFill>
              </a:rPr>
              <a:t> 1000 &amp;	</a:t>
            </a:r>
            <a:r>
              <a:rPr lang="es-ES" sz="2000">
                <a:solidFill>
                  <a:srgbClr val="FFFF00"/>
                </a:solidFill>
              </a:rPr>
              <a:t>(to place the job in the background) </a:t>
            </a:r>
          </a:p>
          <a:p>
            <a:endParaRPr lang="es-ES" sz="2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3) Check with top that the two processes are still there.</a:t>
            </a:r>
          </a:p>
          <a:p>
            <a:endParaRPr lang="es-ES" sz="2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4) Check with jobs that one process is running and the other is stopped:</a:t>
            </a:r>
          </a:p>
          <a:p>
            <a:endParaRPr lang="es-ES" sz="1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	</a:t>
            </a:r>
            <a:r>
              <a:rPr lang="es-ES" sz="2000" b="1">
                <a:solidFill>
                  <a:schemeClr val="bg1"/>
                </a:solidFill>
              </a:rPr>
              <a:t>jobs</a:t>
            </a:r>
            <a:r>
              <a:rPr lang="es-ES" sz="2000">
                <a:solidFill>
                  <a:schemeClr val="bg1"/>
                </a:solidFill>
              </a:rPr>
              <a:t> 		</a:t>
            </a:r>
            <a:r>
              <a:rPr lang="es-ES" sz="2000">
                <a:solidFill>
                  <a:srgbClr val="FFFF00"/>
                </a:solidFill>
              </a:rPr>
              <a:t>(the option -l gives the ID number of the process)</a:t>
            </a:r>
          </a:p>
          <a:p>
            <a:endParaRPr lang="es-ES" sz="2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5) Kill the two processes:</a:t>
            </a:r>
          </a:p>
          <a:p>
            <a:endParaRPr lang="es-ES" sz="1000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	</a:t>
            </a:r>
            <a:r>
              <a:rPr lang="es-ES" sz="2000" b="1">
                <a:solidFill>
                  <a:schemeClr val="bg1"/>
                </a:solidFill>
              </a:rPr>
              <a:t>kill</a:t>
            </a:r>
            <a:r>
              <a:rPr lang="es-ES" sz="2000">
                <a:solidFill>
                  <a:schemeClr val="bg1"/>
                </a:solidFill>
              </a:rPr>
              <a:t> #ID			</a:t>
            </a:r>
            <a:r>
              <a:rPr lang="es-ES" sz="2000" b="1">
                <a:solidFill>
                  <a:schemeClr val="bg1"/>
                </a:solidFill>
              </a:rPr>
              <a:t> kill</a:t>
            </a:r>
            <a:r>
              <a:rPr lang="es-ES" sz="2000">
                <a:solidFill>
                  <a:schemeClr val="bg1"/>
                </a:solidFill>
              </a:rPr>
              <a:t> -9 #ID    (to kill a stopped job)</a:t>
            </a:r>
            <a:br>
              <a:rPr lang="ca-ES" sz="2000">
                <a:solidFill>
                  <a:schemeClr val="bg1"/>
                </a:solidFill>
              </a:rPr>
            </a:br>
            <a:r>
              <a:rPr lang="ca-ES" sz="2000">
                <a:solidFill>
                  <a:schemeClr val="bg1"/>
                </a:solidFill>
              </a:rPr>
              <a:t>	</a:t>
            </a:r>
            <a:r>
              <a:rPr lang="ca-ES" sz="2000" b="1">
                <a:solidFill>
                  <a:schemeClr val="bg1"/>
                </a:solidFill>
              </a:rPr>
              <a:t>killall</a:t>
            </a:r>
            <a:r>
              <a:rPr lang="ca-ES" sz="2000">
                <a:solidFill>
                  <a:schemeClr val="bg1"/>
                </a:solidFill>
              </a:rPr>
              <a:t> -u alumno#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E1E4532-1267-42CE-353D-706F4F81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0306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599E3AB-7E7E-9690-879E-043BA05E4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4"/>
          <a:stretch/>
        </p:blipFill>
        <p:spPr>
          <a:xfrm>
            <a:off x="391886" y="2934769"/>
            <a:ext cx="5256052" cy="35819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76689" y="1387012"/>
            <a:ext cx="74323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8000" b="1"/>
              <a:t>CONFIGURATION</a:t>
            </a:r>
          </a:p>
          <a:p>
            <a:pPr algn="ctr"/>
            <a:r>
              <a:rPr lang="es-ES" sz="8000" b="1"/>
              <a:t>AND</a:t>
            </a:r>
          </a:p>
          <a:p>
            <a:pPr algn="ctr"/>
            <a:r>
              <a:rPr lang="es-ES" sz="8000" b="1"/>
              <a:t>ENVIRONMENT</a:t>
            </a:r>
            <a:endParaRPr lang="ca-ES" sz="80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3DC2DEF-6644-31C9-8DD2-A4EF1A3B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1965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ABCBA87-719F-C8BC-76AA-CE6C7641E0A3}"/>
              </a:ext>
            </a:extLst>
          </p:cNvPr>
          <p:cNvSpPr txBox="1"/>
          <p:nvPr/>
        </p:nvSpPr>
        <p:spPr>
          <a:xfrm>
            <a:off x="465734" y="290185"/>
            <a:ext cx="3471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>
                <a:solidFill>
                  <a:srgbClr val="FF0000"/>
                </a:solidFill>
              </a:rPr>
              <a:t>The environment</a:t>
            </a:r>
            <a:endParaRPr lang="ca-ES" sz="3600" b="1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FCA1CD-21D6-A06E-7D22-68B177250F5C}"/>
              </a:ext>
            </a:extLst>
          </p:cNvPr>
          <p:cNvSpPr txBox="1"/>
          <p:nvPr/>
        </p:nvSpPr>
        <p:spPr>
          <a:xfrm>
            <a:off x="552974" y="1646907"/>
            <a:ext cx="11126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/>
              <a:t>We can examine the environment variables (and their value) available by:</a:t>
            </a:r>
          </a:p>
          <a:p>
            <a:endParaRPr lang="es-ES" sz="2400"/>
          </a:p>
          <a:p>
            <a:r>
              <a:rPr lang="es-ES" sz="2400"/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E755A2-406C-580E-3E00-6C75389BBCF1}"/>
              </a:ext>
            </a:extLst>
          </p:cNvPr>
          <p:cNvSpPr txBox="1"/>
          <p:nvPr/>
        </p:nvSpPr>
        <p:spPr>
          <a:xfrm>
            <a:off x="951794" y="1046204"/>
            <a:ext cx="1057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solidFill>
                  <a:srgbClr val="4500F0"/>
                </a:solidFill>
              </a:rPr>
              <a:t>environment variables         (local) shell variables           aliases         shell functions</a:t>
            </a:r>
            <a:endParaRPr lang="ca-ES" sz="2400" b="1">
              <a:solidFill>
                <a:srgbClr val="4500F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4E8DACF-F715-C0AC-A68C-DAB51FEA7C55}"/>
              </a:ext>
            </a:extLst>
          </p:cNvPr>
          <p:cNvSpPr txBox="1"/>
          <p:nvPr/>
        </p:nvSpPr>
        <p:spPr>
          <a:xfrm>
            <a:off x="1364093" y="2154738"/>
            <a:ext cx="220657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/>
              <a:t>printenv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79596B-946C-4486-8630-A2C55E65CAB2}"/>
              </a:ext>
            </a:extLst>
          </p:cNvPr>
          <p:cNvSpPr txBox="1"/>
          <p:nvPr/>
        </p:nvSpPr>
        <p:spPr>
          <a:xfrm>
            <a:off x="552973" y="2837698"/>
            <a:ext cx="11126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The set command will display the shell and environment variables, and shell functions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0E59EA-1528-185D-2045-7C31AE63A11B}"/>
              </a:ext>
            </a:extLst>
          </p:cNvPr>
          <p:cNvSpPr txBox="1"/>
          <p:nvPr/>
        </p:nvSpPr>
        <p:spPr>
          <a:xfrm>
            <a:off x="1364093" y="3306963"/>
            <a:ext cx="220657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/>
              <a:t>set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C03F3B-D00D-03D7-B190-52F850E48E7D}"/>
              </a:ext>
            </a:extLst>
          </p:cNvPr>
          <p:cNvSpPr txBox="1"/>
          <p:nvPr/>
        </p:nvSpPr>
        <p:spPr>
          <a:xfrm>
            <a:off x="552973" y="3939248"/>
            <a:ext cx="10255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Sometimes is easier to simply use echo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0DB76A9-5BC5-3534-6304-03B2A478666F}"/>
              </a:ext>
            </a:extLst>
          </p:cNvPr>
          <p:cNvSpPr txBox="1"/>
          <p:nvPr/>
        </p:nvSpPr>
        <p:spPr>
          <a:xfrm>
            <a:off x="1364093" y="4420250"/>
            <a:ext cx="36956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/>
              <a:t>echo $HOME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1A78B0-FC8E-B18E-B17C-A0E5DFB8BE09}"/>
              </a:ext>
            </a:extLst>
          </p:cNvPr>
          <p:cNvSpPr txBox="1"/>
          <p:nvPr/>
        </p:nvSpPr>
        <p:spPr>
          <a:xfrm>
            <a:off x="552973" y="5580963"/>
            <a:ext cx="10255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One thing is not printed by set or printenv: aliases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A610CA-04C9-E6C3-2CDF-42E8B51FC56F}"/>
              </a:ext>
            </a:extLst>
          </p:cNvPr>
          <p:cNvSpPr txBox="1"/>
          <p:nvPr/>
        </p:nvSpPr>
        <p:spPr>
          <a:xfrm>
            <a:off x="1364093" y="6114605"/>
            <a:ext cx="220657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/>
              <a:t>alias</a:t>
            </a:r>
          </a:p>
        </p:txBody>
      </p:sp>
      <p:sp>
        <p:nvSpPr>
          <p:cNvPr id="3" name="Nube 2">
            <a:extLst>
              <a:ext uri="{FF2B5EF4-FFF2-40B4-BE49-F238E27FC236}">
                <a16:creationId xmlns:a16="http://schemas.microsoft.com/office/drawing/2014/main" id="{9686E48C-0951-C36D-B203-B1AF5613C77D}"/>
              </a:ext>
            </a:extLst>
          </p:cNvPr>
          <p:cNvSpPr/>
          <p:nvPr/>
        </p:nvSpPr>
        <p:spPr>
          <a:xfrm>
            <a:off x="7314618" y="3404936"/>
            <a:ext cx="3695613" cy="1841352"/>
          </a:xfrm>
          <a:prstGeom prst="cloud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rgbClr val="7030A0"/>
                </a:solidFill>
              </a:rPr>
              <a:t>to make a local variable extensible to other (sub)processes, use </a:t>
            </a:r>
            <a:r>
              <a:rPr lang="es-ES" sz="2000" b="1">
                <a:solidFill>
                  <a:srgbClr val="7030A0"/>
                </a:solidFill>
              </a:rPr>
              <a:t>export </a:t>
            </a:r>
            <a:r>
              <a:rPr lang="es-ES" sz="2000">
                <a:solidFill>
                  <a:srgbClr val="7030A0"/>
                </a:solidFill>
              </a:rPr>
              <a:t>command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2027D69-3233-E61E-46E1-042AC2A5DCC0}"/>
              </a:ext>
            </a:extLst>
          </p:cNvPr>
          <p:cNvSpPr txBox="1"/>
          <p:nvPr/>
        </p:nvSpPr>
        <p:spPr>
          <a:xfrm>
            <a:off x="1364092" y="4931616"/>
            <a:ext cx="369561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/>
              <a:t>number=32; echo $number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C892359-E9A6-04AC-F973-A837002B23BF}"/>
              </a:ext>
            </a:extLst>
          </p:cNvPr>
          <p:cNvSpPr txBox="1"/>
          <p:nvPr/>
        </p:nvSpPr>
        <p:spPr>
          <a:xfrm>
            <a:off x="5034013" y="4473077"/>
            <a:ext cx="14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highlight>
                  <a:srgbClr val="FFFF00"/>
                </a:highlight>
              </a:rPr>
              <a:t>environment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58B198-6942-F3A6-5D2D-384F65D5C45C}"/>
              </a:ext>
            </a:extLst>
          </p:cNvPr>
          <p:cNvSpPr txBox="1"/>
          <p:nvPr/>
        </p:nvSpPr>
        <p:spPr>
          <a:xfrm>
            <a:off x="5059704" y="4977788"/>
            <a:ext cx="628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highlight>
                  <a:srgbClr val="00FF00"/>
                </a:highlight>
              </a:rPr>
              <a:t>local</a:t>
            </a:r>
          </a:p>
        </p:txBody>
      </p:sp>
      <p:sp>
        <p:nvSpPr>
          <p:cNvPr id="17" name="Nube 16">
            <a:extLst>
              <a:ext uri="{FF2B5EF4-FFF2-40B4-BE49-F238E27FC236}">
                <a16:creationId xmlns:a16="http://schemas.microsoft.com/office/drawing/2014/main" id="{5E21BC81-5D7A-40AA-02A7-09687EBBB4F7}"/>
              </a:ext>
            </a:extLst>
          </p:cNvPr>
          <p:cNvSpPr/>
          <p:nvPr/>
        </p:nvSpPr>
        <p:spPr>
          <a:xfrm>
            <a:off x="8851900" y="5160293"/>
            <a:ext cx="2971801" cy="1529701"/>
          </a:xfrm>
          <a:prstGeom prst="cloud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rgbClr val="7030A0"/>
                </a:solidFill>
              </a:rPr>
              <a:t>to unset a variable use </a:t>
            </a:r>
          </a:p>
          <a:p>
            <a:pPr algn="ctr"/>
            <a:r>
              <a:rPr lang="es-ES" sz="2000" b="1">
                <a:solidFill>
                  <a:srgbClr val="7030A0"/>
                </a:solidFill>
              </a:rPr>
              <a:t>unset </a:t>
            </a:r>
            <a:r>
              <a:rPr lang="es-ES" sz="2000">
                <a:solidFill>
                  <a:srgbClr val="7030A0"/>
                </a:solidFill>
              </a:rPr>
              <a:t>command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B2E6979-C0CB-890A-CD7F-B444172A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59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1914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6A5E08-0F3D-8898-0588-75135CEB0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08" y="492519"/>
            <a:ext cx="9533333" cy="630476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10B4D4D-1E8D-0ECA-4EB5-A50E6B4BDAE5}"/>
              </a:ext>
            </a:extLst>
          </p:cNvPr>
          <p:cNvSpPr/>
          <p:nvPr/>
        </p:nvSpPr>
        <p:spPr>
          <a:xfrm>
            <a:off x="8140031" y="2554356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10B2F49-FCD0-5037-86EC-82918338AAC6}"/>
              </a:ext>
            </a:extLst>
          </p:cNvPr>
          <p:cNvSpPr/>
          <p:nvPr/>
        </p:nvSpPr>
        <p:spPr>
          <a:xfrm>
            <a:off x="5035426" y="2297452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625418-1A29-EBA6-8B0C-C322154D0DB1}"/>
              </a:ext>
            </a:extLst>
          </p:cNvPr>
          <p:cNvSpPr/>
          <p:nvPr/>
        </p:nvSpPr>
        <p:spPr>
          <a:xfrm>
            <a:off x="5039780" y="1004228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CDB9962-F99D-FA79-C5FB-7ECBC3EDAC2A}"/>
              </a:ext>
            </a:extLst>
          </p:cNvPr>
          <p:cNvSpPr/>
          <p:nvPr/>
        </p:nvSpPr>
        <p:spPr>
          <a:xfrm>
            <a:off x="9677095" y="1008582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775EDAC-76C3-F4E7-1941-E2E98F9D17AD}"/>
              </a:ext>
            </a:extLst>
          </p:cNvPr>
          <p:cNvSpPr/>
          <p:nvPr/>
        </p:nvSpPr>
        <p:spPr>
          <a:xfrm>
            <a:off x="8144385" y="1008583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BB17931-051C-711B-D5B7-A037CA7A6FC1}"/>
              </a:ext>
            </a:extLst>
          </p:cNvPr>
          <p:cNvSpPr/>
          <p:nvPr/>
        </p:nvSpPr>
        <p:spPr>
          <a:xfrm>
            <a:off x="9672739" y="2293097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7F6B87D-0BAA-1324-8F0B-F5A8850E0CBE}"/>
              </a:ext>
            </a:extLst>
          </p:cNvPr>
          <p:cNvSpPr/>
          <p:nvPr/>
        </p:nvSpPr>
        <p:spPr>
          <a:xfrm>
            <a:off x="9685803" y="3577611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6CEB4E9-AE76-294A-6562-71C2EE887235}"/>
              </a:ext>
            </a:extLst>
          </p:cNvPr>
          <p:cNvSpPr/>
          <p:nvPr/>
        </p:nvSpPr>
        <p:spPr>
          <a:xfrm>
            <a:off x="8140031" y="3573257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6F663CC-8DA8-DFEF-EC78-F232AB3C74AA}"/>
              </a:ext>
            </a:extLst>
          </p:cNvPr>
          <p:cNvSpPr/>
          <p:nvPr/>
        </p:nvSpPr>
        <p:spPr>
          <a:xfrm>
            <a:off x="9677094" y="4857771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FBCF416-F00B-0B11-DD92-8D8E1A5A6A02}"/>
              </a:ext>
            </a:extLst>
          </p:cNvPr>
          <p:cNvSpPr/>
          <p:nvPr/>
        </p:nvSpPr>
        <p:spPr>
          <a:xfrm>
            <a:off x="5039780" y="4857771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34DE3AD-7040-EDEA-0791-1BA6FC1E52A2}"/>
              </a:ext>
            </a:extLst>
          </p:cNvPr>
          <p:cNvSpPr/>
          <p:nvPr/>
        </p:nvSpPr>
        <p:spPr>
          <a:xfrm>
            <a:off x="5039780" y="3573258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301A264-E62C-254C-E690-0D2DF7C15A6D}"/>
              </a:ext>
            </a:extLst>
          </p:cNvPr>
          <p:cNvSpPr/>
          <p:nvPr/>
        </p:nvSpPr>
        <p:spPr>
          <a:xfrm>
            <a:off x="8135678" y="5127739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DD6D895-AF35-1DC0-2E2D-F3072420B4A9}"/>
              </a:ext>
            </a:extLst>
          </p:cNvPr>
          <p:cNvSpPr txBox="1"/>
          <p:nvPr/>
        </p:nvSpPr>
        <p:spPr>
          <a:xfrm>
            <a:off x="184150" y="149225"/>
            <a:ext cx="2143600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4400" b="1"/>
              <a:t>Lectures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9F2C6EC-931E-24F2-75BC-05E830818085}"/>
              </a:ext>
            </a:extLst>
          </p:cNvPr>
          <p:cNvSpPr/>
          <p:nvPr/>
        </p:nvSpPr>
        <p:spPr>
          <a:xfrm>
            <a:off x="8120079" y="6172882"/>
            <a:ext cx="1556686" cy="500630"/>
          </a:xfrm>
          <a:prstGeom prst="rect">
            <a:avLst/>
          </a:prstGeom>
          <a:solidFill>
            <a:srgbClr val="00B0F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8A478FA-8898-4EBC-382C-4202527E1514}"/>
              </a:ext>
            </a:extLst>
          </p:cNvPr>
          <p:cNvSpPr txBox="1"/>
          <p:nvPr/>
        </p:nvSpPr>
        <p:spPr>
          <a:xfrm>
            <a:off x="9109933" y="6225478"/>
            <a:ext cx="62324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b="1"/>
              <a:t>TEST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4EE87DD-8A63-C6A8-A4B3-2575A3FE0D34}"/>
              </a:ext>
            </a:extLst>
          </p:cNvPr>
          <p:cNvSpPr/>
          <p:nvPr/>
        </p:nvSpPr>
        <p:spPr>
          <a:xfrm>
            <a:off x="5018009" y="6142285"/>
            <a:ext cx="1512604" cy="291532"/>
          </a:xfrm>
          <a:prstGeom prst="rect">
            <a:avLst/>
          </a:prstGeom>
          <a:solidFill>
            <a:srgbClr val="7030A0">
              <a:alpha val="1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78BCDB9-2976-D5BB-7EF4-36A5A3B3EF3F}"/>
              </a:ext>
            </a:extLst>
          </p:cNvPr>
          <p:cNvSpPr txBox="1"/>
          <p:nvPr/>
        </p:nvSpPr>
        <p:spPr>
          <a:xfrm>
            <a:off x="7839933" y="114300"/>
            <a:ext cx="429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/>
              <a:t>Faculty of Chemistry (Building E) - PC-5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8AC036D-760D-B9D8-2F54-0FF01CE3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9900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7B802BF-8659-82B7-F2D7-C6D941BFD635}"/>
              </a:ext>
            </a:extLst>
          </p:cNvPr>
          <p:cNvSpPr txBox="1"/>
          <p:nvPr/>
        </p:nvSpPr>
        <p:spPr>
          <a:xfrm>
            <a:off x="740228" y="333828"/>
            <a:ext cx="8085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/>
              <a:t>Interesting environment variables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939EBD3-70A7-E436-6482-2E6EACAE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1677162"/>
            <a:ext cx="8454572" cy="403039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25EEB99-B601-F74E-CC8A-44E5B7D2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95505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AC382D0-4FD1-75A1-67D1-01CA2C930481}"/>
              </a:ext>
            </a:extLst>
          </p:cNvPr>
          <p:cNvSpPr txBox="1"/>
          <p:nvPr/>
        </p:nvSpPr>
        <p:spPr>
          <a:xfrm>
            <a:off x="740228" y="333828"/>
            <a:ext cx="8863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/>
              <a:t>How is the environment established?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B2135D-B038-DD94-890C-08A187DCDE99}"/>
              </a:ext>
            </a:extLst>
          </p:cNvPr>
          <p:cNvSpPr txBox="1"/>
          <p:nvPr/>
        </p:nvSpPr>
        <p:spPr>
          <a:xfrm>
            <a:off x="742950" y="1323975"/>
            <a:ext cx="61350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Configuration scripts called </a:t>
            </a:r>
            <a:r>
              <a:rPr lang="es-ES" sz="2000" b="1" i="1">
                <a:highlight>
                  <a:srgbClr val="FFFF00"/>
                </a:highlight>
              </a:rPr>
              <a:t>startup files</a:t>
            </a:r>
            <a:r>
              <a:rPr lang="es-ES" sz="2000"/>
              <a:t>:</a:t>
            </a:r>
          </a:p>
          <a:p>
            <a:endParaRPr lang="es-ES" sz="1000"/>
          </a:p>
          <a:p>
            <a:r>
              <a:rPr lang="es-ES" sz="2000"/>
              <a:t>&gt; startup files for </a:t>
            </a:r>
            <a:r>
              <a:rPr lang="es-ES" sz="2000" u="sng"/>
              <a:t>default environment </a:t>
            </a:r>
            <a:r>
              <a:rPr lang="es-ES" sz="2000"/>
              <a:t>shared by all users</a:t>
            </a:r>
          </a:p>
          <a:p>
            <a:r>
              <a:rPr lang="es-ES" sz="2000"/>
              <a:t>&gt; startup files for </a:t>
            </a:r>
            <a:r>
              <a:rPr lang="es-ES" sz="2000" u="sng"/>
              <a:t>user specific environment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358A8C-07B3-E3FD-0A54-9EFAA3D2F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96" y="3171891"/>
            <a:ext cx="7386254" cy="12825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7E80428-7739-B4FC-09BE-50B7A9D10249}"/>
              </a:ext>
            </a:extLst>
          </p:cNvPr>
          <p:cNvSpPr txBox="1"/>
          <p:nvPr/>
        </p:nvSpPr>
        <p:spPr>
          <a:xfrm>
            <a:off x="790575" y="2787134"/>
            <a:ext cx="8813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>
                <a:solidFill>
                  <a:srgbClr val="FF0000"/>
                </a:solidFill>
                <a:latin typeface="LiberationSerif-Italic"/>
              </a:rPr>
              <a:t>Startup Files for Login Shell Sessions</a:t>
            </a:r>
            <a:r>
              <a:rPr lang="en-US" sz="1800" u="none" strike="noStrike" baseline="0">
                <a:solidFill>
                  <a:srgbClr val="ED03DC"/>
                </a:solidFill>
                <a:latin typeface="LiberationSerif-Italic"/>
              </a:rPr>
              <a:t> (you are prompted for user and password)</a:t>
            </a:r>
            <a:endParaRPr lang="es-ES">
              <a:solidFill>
                <a:srgbClr val="ED03DC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DEC30EE-5334-20F3-E2DE-A97F3A195906}"/>
              </a:ext>
            </a:extLst>
          </p:cNvPr>
          <p:cNvSpPr txBox="1"/>
          <p:nvPr/>
        </p:nvSpPr>
        <p:spPr>
          <a:xfrm>
            <a:off x="790574" y="4639281"/>
            <a:ext cx="10525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>
                <a:solidFill>
                  <a:srgbClr val="FF0000"/>
                </a:solidFill>
                <a:latin typeface="LiberationSerif-Italic"/>
              </a:rPr>
              <a:t>Startup Files for Non-Login Shell Sessions </a:t>
            </a:r>
            <a:r>
              <a:rPr lang="en-US" sz="1800" u="none" strike="noStrike" baseline="0">
                <a:solidFill>
                  <a:srgbClr val="ED03DC"/>
                </a:solidFill>
                <a:latin typeface="LiberationSerif-Italic"/>
              </a:rPr>
              <a:t>(you launch a terminal session in the Graphical User Interface - GUI)</a:t>
            </a:r>
            <a:endParaRPr lang="es-ES" b="1">
              <a:solidFill>
                <a:srgbClr val="FF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818328-6C86-AC77-FC61-0DE50615A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96" y="5008613"/>
            <a:ext cx="7386254" cy="130279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34916C9-6349-13FA-9842-5D06F9A2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29908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45ADA3-18E4-981B-5FA0-BC9EDBDF9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" t="4810" r="1140" b="3219"/>
          <a:stretch/>
        </p:blipFill>
        <p:spPr>
          <a:xfrm>
            <a:off x="2562224" y="497464"/>
            <a:ext cx="7410450" cy="2601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E9D4036-62F7-573F-B297-3C7ABB69C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4" y="3494303"/>
            <a:ext cx="7410450" cy="2300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FDDBE2B-86D7-2675-6299-50EA6A959419}"/>
              </a:ext>
            </a:extLst>
          </p:cNvPr>
          <p:cNvCxnSpPr>
            <a:cxnSpLocks/>
          </p:cNvCxnSpPr>
          <p:nvPr/>
        </p:nvCxnSpPr>
        <p:spPr>
          <a:xfrm flipH="1" flipV="1">
            <a:off x="2038350" y="422275"/>
            <a:ext cx="552450" cy="238125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984D632-3D0D-4230-7156-EA9E077CD426}"/>
              </a:ext>
            </a:extLst>
          </p:cNvPr>
          <p:cNvSpPr txBox="1"/>
          <p:nvPr/>
        </p:nvSpPr>
        <p:spPr>
          <a:xfrm>
            <a:off x="933450" y="184150"/>
            <a:ext cx="108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comment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C6EFCE9B-4134-4BCD-357D-4A217C6D31DF}"/>
              </a:ext>
            </a:extLst>
          </p:cNvPr>
          <p:cNvCxnSpPr>
            <a:cxnSpLocks/>
          </p:cNvCxnSpPr>
          <p:nvPr/>
        </p:nvCxnSpPr>
        <p:spPr>
          <a:xfrm flipH="1" flipV="1">
            <a:off x="2057400" y="1250950"/>
            <a:ext cx="552450" cy="238125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DE2484-D31F-4F34-8642-44D37A268B6F}"/>
              </a:ext>
            </a:extLst>
          </p:cNvPr>
          <p:cNvSpPr txBox="1"/>
          <p:nvPr/>
        </p:nvSpPr>
        <p:spPr>
          <a:xfrm>
            <a:off x="800099" y="1038780"/>
            <a:ext cx="12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conditional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D6AFF725-C101-7331-1362-2E0B6CE771F0}"/>
              </a:ext>
            </a:extLst>
          </p:cNvPr>
          <p:cNvCxnSpPr>
            <a:cxnSpLocks/>
          </p:cNvCxnSpPr>
          <p:nvPr/>
        </p:nvCxnSpPr>
        <p:spPr>
          <a:xfrm flipH="1" flipV="1">
            <a:off x="2047875" y="2451100"/>
            <a:ext cx="552450" cy="238125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F170D51-A952-F1BF-61E5-A0B34FD04708}"/>
              </a:ext>
            </a:extLst>
          </p:cNvPr>
          <p:cNvSpPr/>
          <p:nvPr/>
        </p:nvSpPr>
        <p:spPr>
          <a:xfrm>
            <a:off x="2828925" y="2093912"/>
            <a:ext cx="4972050" cy="261938"/>
          </a:xfrm>
          <a:prstGeom prst="rect">
            <a:avLst/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3335280-3EE6-0A3F-B2F8-494535CD5491}"/>
              </a:ext>
            </a:extLst>
          </p:cNvPr>
          <p:cNvSpPr/>
          <p:nvPr/>
        </p:nvSpPr>
        <p:spPr>
          <a:xfrm>
            <a:off x="2743200" y="5132387"/>
            <a:ext cx="3857626" cy="261938"/>
          </a:xfrm>
          <a:prstGeom prst="rect">
            <a:avLst/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9EC63DE-8E2F-D957-72EC-4BD2C6DF7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49" y="2810115"/>
            <a:ext cx="2152651" cy="21429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CB7D379-DA59-F98B-D452-506CA0018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600" y="2553868"/>
            <a:ext cx="2940050" cy="25021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20CBA3B-3E69-D510-D21B-66C784B6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2768769"/>
            <a:ext cx="3070226" cy="261939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C489CB0-216F-2F6F-79D7-3787107EBF07}"/>
              </a:ext>
            </a:extLst>
          </p:cNvPr>
          <p:cNvSpPr txBox="1"/>
          <p:nvPr/>
        </p:nvSpPr>
        <p:spPr>
          <a:xfrm>
            <a:off x="576836" y="1989435"/>
            <a:ext cx="1391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>
                <a:solidFill>
                  <a:srgbClr val="FF0000"/>
                </a:solidFill>
              </a:rPr>
              <a:t>setting PATH</a:t>
            </a:r>
          </a:p>
          <a:p>
            <a:pPr algn="r"/>
            <a:r>
              <a:rPr lang="es-ES">
                <a:solidFill>
                  <a:srgbClr val="FF0000"/>
                </a:solidFill>
              </a:rPr>
              <a:t>environment</a:t>
            </a:r>
          </a:p>
          <a:p>
            <a:pPr algn="r"/>
            <a:r>
              <a:rPr lang="es-ES">
                <a:solidFill>
                  <a:srgbClr val="FF0000"/>
                </a:solidFill>
              </a:rPr>
              <a:t>variable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E1D7347-66CF-E78F-3F41-39593AC7B521}"/>
              </a:ext>
            </a:extLst>
          </p:cNvPr>
          <p:cNvSpPr txBox="1"/>
          <p:nvPr/>
        </p:nvSpPr>
        <p:spPr>
          <a:xfrm>
            <a:off x="5689599" y="1368980"/>
            <a:ext cx="382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loads the user bashrc configuration file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864C711-B4F9-1E46-999A-41203676B125}"/>
              </a:ext>
            </a:extLst>
          </p:cNvPr>
          <p:cNvSpPr txBox="1"/>
          <p:nvPr/>
        </p:nvSpPr>
        <p:spPr>
          <a:xfrm>
            <a:off x="5689599" y="4364932"/>
            <a:ext cx="39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loads the global bashrc configuration file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55739" y="5981700"/>
            <a:ext cx="307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Activating our changes</a:t>
            </a:r>
            <a:endParaRPr lang="ca-ES" sz="2400" b="1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6AFF725-C101-7331-1362-2E0B6CE771F0}"/>
              </a:ext>
            </a:extLst>
          </p:cNvPr>
          <p:cNvCxnSpPr>
            <a:cxnSpLocks/>
          </p:cNvCxnSpPr>
          <p:nvPr/>
        </p:nvCxnSpPr>
        <p:spPr>
          <a:xfrm flipV="1">
            <a:off x="3338678" y="6235700"/>
            <a:ext cx="754062" cy="9228"/>
          </a:xfrm>
          <a:prstGeom prst="straightConnector1">
            <a:avLst/>
          </a:prstGeom>
          <a:ln w="50800">
            <a:solidFill>
              <a:srgbClr val="ED03D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A610CA-04C9-E6C3-2CDF-42E8B51FC56F}"/>
              </a:ext>
            </a:extLst>
          </p:cNvPr>
          <p:cNvSpPr txBox="1"/>
          <p:nvPr/>
        </p:nvSpPr>
        <p:spPr>
          <a:xfrm>
            <a:off x="4300702" y="6014095"/>
            <a:ext cx="338613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b="1">
                <a:solidFill>
                  <a:srgbClr val="FFFF00"/>
                </a:solidFill>
              </a:rPr>
              <a:t>source</a:t>
            </a:r>
            <a:r>
              <a:rPr lang="es-ES" sz="2400"/>
              <a:t> $HOME/.bashrc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689599" y="1613466"/>
            <a:ext cx="280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4500F0"/>
                </a:solidFill>
              </a:rPr>
              <a:t>.</a:t>
            </a:r>
            <a:r>
              <a:rPr lang="es-ES"/>
              <a:t> is synonymous with </a:t>
            </a:r>
            <a:r>
              <a:rPr lang="es-ES" b="1">
                <a:solidFill>
                  <a:srgbClr val="4500F0"/>
                </a:solidFill>
              </a:rPr>
              <a:t>source</a:t>
            </a:r>
            <a:endParaRPr lang="ca-ES" b="1">
              <a:solidFill>
                <a:srgbClr val="4500F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427413" y="4391263"/>
            <a:ext cx="17027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>
                <a:effectLst>
                  <a:glow rad="368300">
                    <a:srgbClr val="E6E6E6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/etc/bash.bashrc</a:t>
            </a:r>
            <a:endParaRPr lang="ca-ES" sz="1500">
              <a:effectLst>
                <a:glow rad="368300">
                  <a:srgbClr val="E6E6E6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96B998-FECF-5C8E-D344-711A6A7F0032}"/>
              </a:ext>
            </a:extLst>
          </p:cNvPr>
          <p:cNvSpPr txBox="1"/>
          <p:nvPr/>
        </p:nvSpPr>
        <p:spPr>
          <a:xfrm>
            <a:off x="3340530" y="4159101"/>
            <a:ext cx="23423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>
                <a:effectLst>
                  <a:glow rad="368300">
                    <a:srgbClr val="E6E6E6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/etc/bash.bashrc ]; then</a:t>
            </a:r>
            <a:endParaRPr lang="ca-ES" sz="1500">
              <a:effectLst>
                <a:glow rad="368300">
                  <a:srgbClr val="E6E6E6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91DF68-BF59-A70B-758A-4EE62F69E937}"/>
              </a:ext>
            </a:extLst>
          </p:cNvPr>
          <p:cNvSpPr txBox="1"/>
          <p:nvPr/>
        </p:nvSpPr>
        <p:spPr>
          <a:xfrm>
            <a:off x="7894802" y="6014095"/>
            <a:ext cx="380764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b="1">
                <a:solidFill>
                  <a:srgbClr val="FFFF00"/>
                </a:solidFill>
              </a:rPr>
              <a:t>source</a:t>
            </a:r>
            <a:r>
              <a:rPr lang="es-ES" sz="2400"/>
              <a:t> $HOME/.bash_profile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E388C1A-DCA9-B3FA-3A3A-C0C80253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59269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CA4F854-5063-8993-3887-A460E0473025}"/>
              </a:ext>
            </a:extLst>
          </p:cNvPr>
          <p:cNvSpPr txBox="1"/>
          <p:nvPr/>
        </p:nvSpPr>
        <p:spPr>
          <a:xfrm>
            <a:off x="664028" y="397328"/>
            <a:ext cx="5564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/>
              <a:t>The </a:t>
            </a:r>
            <a:r>
              <a:rPr lang="es-ES" sz="4800" b="1" u="sng"/>
              <a:t>VI</a:t>
            </a:r>
            <a:r>
              <a:rPr lang="es-ES" sz="4800" b="1"/>
              <a:t>sual editor (VI)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00100" y="1524000"/>
            <a:ext cx="371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FF0000"/>
                </a:solidFill>
              </a:rPr>
              <a:t>Starting and stopping vi</a:t>
            </a:r>
            <a:endParaRPr lang="ca-ES" sz="280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08" y="2265303"/>
            <a:ext cx="3600000" cy="3714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27399"/>
          <a:stretch/>
        </p:blipFill>
        <p:spPr>
          <a:xfrm>
            <a:off x="1130509" y="3249907"/>
            <a:ext cx="1327560" cy="4476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08" y="3778915"/>
            <a:ext cx="1333333" cy="4285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4945003"/>
            <a:ext cx="9559314" cy="124848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655800" y="3308616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4500F0"/>
                </a:solidFill>
              </a:rPr>
              <a:t>Quit</a:t>
            </a:r>
            <a:endParaRPr lang="ca-ES" sz="2000" b="1">
              <a:solidFill>
                <a:srgbClr val="4500F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55800" y="3751302"/>
            <a:ext cx="1283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4500F0"/>
                </a:solidFill>
              </a:rPr>
              <a:t>Force Quit</a:t>
            </a:r>
            <a:endParaRPr lang="ca-ES" sz="2000" b="1">
              <a:solidFill>
                <a:srgbClr val="4500F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459" y="1680096"/>
            <a:ext cx="6263041" cy="2447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/>
          <p:cNvSpPr/>
          <p:nvPr/>
        </p:nvSpPr>
        <p:spPr>
          <a:xfrm>
            <a:off x="6883400" y="5259761"/>
            <a:ext cx="635000" cy="328914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E552F95-CDDC-B075-7060-A926F2B4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04513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09600" y="444500"/>
            <a:ext cx="2430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>
                <a:solidFill>
                  <a:srgbClr val="FF0000"/>
                </a:solidFill>
                <a:latin typeface="LiberationMono"/>
              </a:rPr>
              <a:t>Editing mode</a:t>
            </a:r>
            <a:endParaRPr lang="ca-ES" sz="3200" b="1">
              <a:solidFill>
                <a:srgbClr val="FF0000"/>
              </a:solidFill>
              <a:latin typeface="LiberationMono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40434" y="1250434"/>
            <a:ext cx="10286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latin typeface="LiberationSerif"/>
              </a:rPr>
              <a:t>When </a:t>
            </a:r>
            <a:r>
              <a:rPr lang="en-US" sz="2000">
                <a:latin typeface="LiberationMono"/>
              </a:rPr>
              <a:t>vi starts, it begins in </a:t>
            </a:r>
            <a:r>
              <a:rPr lang="en-US" sz="2000" i="1">
                <a:latin typeface="LiberationMono"/>
              </a:rPr>
              <a:t>command mode. </a:t>
            </a:r>
            <a:r>
              <a:rPr lang="en-US" sz="2000">
                <a:latin typeface="LiberationMono"/>
              </a:rPr>
              <a:t>In this mode, almost every key is a command, so if we were to start typing, vi would basically go crazy and </a:t>
            </a:r>
            <a:r>
              <a:rPr lang="ca-ES" sz="2000">
                <a:latin typeface="LiberationMono"/>
              </a:rPr>
              <a:t>make a big mess.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34" y="3005545"/>
            <a:ext cx="2800000" cy="40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12800" y="2336800"/>
            <a:ext cx="258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u="sng"/>
              <a:t>Insert mode</a:t>
            </a:r>
            <a:r>
              <a:rPr lang="es-ES" sz="2400"/>
              <a:t>: type </a:t>
            </a:r>
            <a:r>
              <a:rPr lang="es-ES" sz="2400" b="1">
                <a:solidFill>
                  <a:srgbClr val="FF0000"/>
                </a:solidFill>
              </a:rPr>
              <a:t>i</a:t>
            </a:r>
            <a:endParaRPr lang="ca-ES" sz="2400" b="1">
              <a:solidFill>
                <a:srgbClr val="FF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9600" y="4800100"/>
            <a:ext cx="3032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200" b="1"/>
              <a:t>Saving Our Work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15034" y="3763875"/>
            <a:ext cx="984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LiberationSerif"/>
              </a:rPr>
              <a:t>To exit insert mode and return to command mode, press the </a:t>
            </a:r>
            <a:r>
              <a:rPr lang="en-US" sz="2000" b="1">
                <a:latin typeface="LiberationMono"/>
              </a:rPr>
              <a:t>Esc</a:t>
            </a:r>
            <a:r>
              <a:rPr lang="en-US" sz="2000">
                <a:latin typeface="LiberationMono"/>
              </a:rPr>
              <a:t> </a:t>
            </a:r>
            <a:r>
              <a:rPr lang="en-US" sz="2000">
                <a:latin typeface="LiberationSerif"/>
              </a:rPr>
              <a:t>key.</a:t>
            </a:r>
            <a:endParaRPr lang="ca-ES" sz="200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34" y="5526415"/>
            <a:ext cx="1590476" cy="4285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r="14359"/>
          <a:stretch/>
        </p:blipFill>
        <p:spPr>
          <a:xfrm>
            <a:off x="940435" y="6043700"/>
            <a:ext cx="1590476" cy="38095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r="14359"/>
          <a:stretch/>
        </p:blipFill>
        <p:spPr>
          <a:xfrm>
            <a:off x="4970661" y="6045704"/>
            <a:ext cx="1590476" cy="38095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425440" y="6053300"/>
            <a:ext cx="109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>
                <a:solidFill>
                  <a:srgbClr val="7030A0"/>
                </a:solidFill>
              </a:rPr>
              <a:t>&lt;newfile&gt;</a:t>
            </a:r>
            <a:endParaRPr lang="ca-ES" i="1">
              <a:solidFill>
                <a:srgbClr val="7030A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101050" y="6049510"/>
            <a:ext cx="1377300" cy="369332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r>
              <a:rPr lang="es-ES" b="1">
                <a:latin typeface="LiberationMono"/>
              </a:rPr>
              <a:t>:</a:t>
            </a:r>
            <a:r>
              <a:rPr lang="es-ES" sz="700" b="1">
                <a:latin typeface="LiberationMono"/>
              </a:rPr>
              <a:t> </a:t>
            </a:r>
            <a:r>
              <a:rPr lang="es-ES" b="1">
                <a:latin typeface="LiberationMono"/>
              </a:rPr>
              <a:t>wq            </a:t>
            </a:r>
            <a:endParaRPr lang="ca-ES" b="1">
              <a:latin typeface="LiberationMono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704080" y="5612110"/>
            <a:ext cx="216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save into another file</a:t>
            </a:r>
            <a:endParaRPr lang="ca-ES">
              <a:solidFill>
                <a:srgbClr val="FF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043997" y="5585654"/>
            <a:ext cx="143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save and quit</a:t>
            </a:r>
            <a:endParaRPr lang="ca-ES">
              <a:solidFill>
                <a:srgbClr val="FF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C07757-3E2C-A852-E15C-355C7A8A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59976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12" y="818967"/>
            <a:ext cx="5983108" cy="576788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6412" y="162560"/>
            <a:ext cx="3559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FF0000"/>
                </a:solidFill>
                <a:latin typeface="LiberationMono"/>
              </a:rPr>
              <a:t>Cursor</a:t>
            </a:r>
            <a:r>
              <a:rPr lang="ca-ES" sz="2800">
                <a:solidFill>
                  <a:srgbClr val="FF0000"/>
                </a:solidFill>
                <a:latin typeface="LiberationMono"/>
              </a:rPr>
              <a:t> Movement</a:t>
            </a:r>
            <a:r>
              <a:rPr lang="es-ES" sz="2800">
                <a:solidFill>
                  <a:srgbClr val="FF0000"/>
                </a:solidFill>
                <a:latin typeface="LiberationMono"/>
              </a:rPr>
              <a:t> Keys</a:t>
            </a:r>
            <a:endParaRPr lang="ca-ES" sz="2800">
              <a:solidFill>
                <a:srgbClr val="FF0000"/>
              </a:solidFill>
              <a:latin typeface="LiberationMon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030666" y="818967"/>
            <a:ext cx="306147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/>
              <a:t>gg	To the beginning of file.</a:t>
            </a:r>
          </a:p>
          <a:p>
            <a:r>
              <a:rPr lang="es-ES" sz="1600"/>
              <a:t>Ctrl-d	Move down (half page)</a:t>
            </a:r>
          </a:p>
          <a:p>
            <a:r>
              <a:rPr lang="es-ES" sz="1600"/>
              <a:t>Ctrl-u	Move up (half page)</a:t>
            </a:r>
          </a:p>
          <a:p>
            <a:r>
              <a:rPr lang="es-ES" sz="1600"/>
              <a:t>:10	Move to line 10</a:t>
            </a:r>
          </a:p>
          <a:p>
            <a:r>
              <a:rPr lang="es-ES" sz="1600"/>
              <a:t>:set nu	Sets line numbers</a:t>
            </a:r>
          </a:p>
          <a:p>
            <a:r>
              <a:rPr lang="es-ES" sz="1600"/>
              <a:t>:set nonu	Unsets line numbers</a:t>
            </a:r>
            <a:endParaRPr lang="ca-ES" sz="1600"/>
          </a:p>
        </p:txBody>
      </p:sp>
      <p:sp>
        <p:nvSpPr>
          <p:cNvPr id="9" name="CuadroTexto 8"/>
          <p:cNvSpPr txBox="1"/>
          <p:nvPr/>
        </p:nvSpPr>
        <p:spPr>
          <a:xfrm>
            <a:off x="7030666" y="3589020"/>
            <a:ext cx="1378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>
                <a:solidFill>
                  <a:srgbClr val="FF0000"/>
                </a:solidFill>
                <a:latin typeface="LiberationMono"/>
              </a:rPr>
              <a:t>Markers</a:t>
            </a:r>
            <a:endParaRPr lang="ca-ES" sz="2800">
              <a:solidFill>
                <a:srgbClr val="FF0000"/>
              </a:solidFill>
              <a:latin typeface="LiberationMon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030666" y="4389303"/>
            <a:ext cx="453823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1) Positionate cursor to desired line</a:t>
            </a:r>
          </a:p>
          <a:p>
            <a:r>
              <a:rPr lang="es-ES"/>
              <a:t>2) Press </a:t>
            </a:r>
            <a:r>
              <a:rPr lang="es-ES" b="1"/>
              <a:t>m</a:t>
            </a:r>
            <a:r>
              <a:rPr lang="es-ES"/>
              <a:t> </a:t>
            </a:r>
            <a:r>
              <a:rPr lang="es-ES">
                <a:solidFill>
                  <a:srgbClr val="FF66FF"/>
                </a:solidFill>
              </a:rPr>
              <a:t>&lt;character&gt;</a:t>
            </a:r>
          </a:p>
          <a:p>
            <a:r>
              <a:rPr lang="es-ES">
                <a:solidFill>
                  <a:schemeClr val="tx1"/>
                </a:solidFill>
              </a:rPr>
              <a:t>3) Use </a:t>
            </a:r>
            <a:r>
              <a:rPr lang="es-ES" b="1">
                <a:solidFill>
                  <a:srgbClr val="00B050"/>
                </a:solidFill>
              </a:rPr>
              <a:t>'&lt;character&gt;</a:t>
            </a:r>
            <a:r>
              <a:rPr lang="es-ES">
                <a:solidFill>
                  <a:schemeClr val="tx1"/>
                </a:solidFill>
              </a:rPr>
              <a:t> to refer to the marked line</a:t>
            </a:r>
            <a:endParaRPr lang="ca-ES">
              <a:solidFill>
                <a:schemeClr val="tx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1E8F50B-BDF1-5D72-A308-11838347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7051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18689" y="40640"/>
            <a:ext cx="2009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>
                <a:solidFill>
                  <a:srgbClr val="FF0000"/>
                </a:solidFill>
                <a:latin typeface="LiberationSans"/>
              </a:rPr>
              <a:t>Inserting Text</a:t>
            </a:r>
            <a:endParaRPr lang="ca-ES" sz="240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12635" y="3447769"/>
            <a:ext cx="2274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>
                <a:solidFill>
                  <a:srgbClr val="FF0000"/>
                </a:solidFill>
                <a:latin typeface="LiberationSans"/>
              </a:rPr>
              <a:t>Opening a Line</a:t>
            </a:r>
            <a:endParaRPr lang="ca-ES" sz="240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71" y="3909434"/>
            <a:ext cx="5971429" cy="125714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115662" y="1752364"/>
            <a:ext cx="2302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>
                <a:solidFill>
                  <a:srgbClr val="FF0000"/>
                </a:solidFill>
                <a:latin typeface="LiberationSans"/>
              </a:rPr>
              <a:t>Appending Text</a:t>
            </a:r>
            <a:endParaRPr lang="ca-ES" sz="240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71" y="489333"/>
            <a:ext cx="5971429" cy="125714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605428" y="928298"/>
            <a:ext cx="237566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i</a:t>
            </a:r>
            <a:endParaRPr lang="ca-ES"/>
          </a:p>
        </p:txBody>
      </p:sp>
      <p:sp>
        <p:nvSpPr>
          <p:cNvPr id="12" name="CuadroTexto 11"/>
          <p:cNvSpPr txBox="1"/>
          <p:nvPr/>
        </p:nvSpPr>
        <p:spPr>
          <a:xfrm>
            <a:off x="1605428" y="1299111"/>
            <a:ext cx="242374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I</a:t>
            </a:r>
            <a:endParaRPr lang="ca-ES"/>
          </a:p>
        </p:txBody>
      </p:sp>
      <p:sp>
        <p:nvSpPr>
          <p:cNvPr id="13" name="CuadroTexto 12"/>
          <p:cNvSpPr txBox="1"/>
          <p:nvPr/>
        </p:nvSpPr>
        <p:spPr>
          <a:xfrm>
            <a:off x="3656160" y="1298331"/>
            <a:ext cx="2774157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text at the beginning of line</a:t>
            </a:r>
            <a:endParaRPr lang="ca-ES"/>
          </a:p>
        </p:txBody>
      </p:sp>
      <p:sp>
        <p:nvSpPr>
          <p:cNvPr id="15" name="CuadroTexto 14"/>
          <p:cNvSpPr txBox="1"/>
          <p:nvPr/>
        </p:nvSpPr>
        <p:spPr>
          <a:xfrm>
            <a:off x="3656160" y="928298"/>
            <a:ext cx="2874377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text at cursor position            </a:t>
            </a:r>
            <a:endParaRPr lang="ca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71" y="2214029"/>
            <a:ext cx="5971429" cy="125714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605428" y="2652994"/>
            <a:ext cx="295274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a</a:t>
            </a:r>
            <a:endParaRPr lang="ca-ES"/>
          </a:p>
        </p:txBody>
      </p:sp>
      <p:sp>
        <p:nvSpPr>
          <p:cNvPr id="18" name="CuadroTexto 17"/>
          <p:cNvSpPr txBox="1"/>
          <p:nvPr/>
        </p:nvSpPr>
        <p:spPr>
          <a:xfrm>
            <a:off x="1605428" y="3023807"/>
            <a:ext cx="317716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A</a:t>
            </a:r>
            <a:endParaRPr lang="ca-ES"/>
          </a:p>
        </p:txBody>
      </p:sp>
      <p:sp>
        <p:nvSpPr>
          <p:cNvPr id="19" name="CuadroTexto 18"/>
          <p:cNvSpPr txBox="1"/>
          <p:nvPr/>
        </p:nvSpPr>
        <p:spPr>
          <a:xfrm>
            <a:off x="3656160" y="3023027"/>
            <a:ext cx="2894382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text at the end of line             </a:t>
            </a:r>
            <a:endParaRPr lang="ca-ES"/>
          </a:p>
        </p:txBody>
      </p:sp>
      <p:sp>
        <p:nvSpPr>
          <p:cNvPr id="20" name="CuadroTexto 19"/>
          <p:cNvSpPr txBox="1"/>
          <p:nvPr/>
        </p:nvSpPr>
        <p:spPr>
          <a:xfrm>
            <a:off x="3656160" y="2652994"/>
            <a:ext cx="2980047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text after cursor position         </a:t>
            </a:r>
            <a:endParaRPr lang="ca-ES"/>
          </a:p>
        </p:txBody>
      </p:sp>
      <p:sp>
        <p:nvSpPr>
          <p:cNvPr id="22" name="CuadroTexto 21"/>
          <p:cNvSpPr txBox="1"/>
          <p:nvPr/>
        </p:nvSpPr>
        <p:spPr>
          <a:xfrm>
            <a:off x="3732360" y="2310094"/>
            <a:ext cx="1024639" cy="323165"/>
          </a:xfrm>
          <a:prstGeom prst="rect">
            <a:avLst/>
          </a:prstGeom>
          <a:solidFill>
            <a:srgbClr val="CDCDCD"/>
          </a:solidFill>
        </p:spPr>
        <p:txBody>
          <a:bodyPr wrap="none" tIns="0" rtlCol="0">
            <a:spAutoFit/>
          </a:bodyPr>
          <a:lstStyle/>
          <a:p>
            <a:r>
              <a:rPr lang="es-ES" b="1"/>
              <a:t>Appends</a:t>
            </a:r>
            <a:endParaRPr lang="ca-ES" b="1"/>
          </a:p>
        </p:txBody>
      </p:sp>
      <p:sp>
        <p:nvSpPr>
          <p:cNvPr id="23" name="CuadroTexto 22"/>
          <p:cNvSpPr txBox="1"/>
          <p:nvPr/>
        </p:nvSpPr>
        <p:spPr>
          <a:xfrm>
            <a:off x="3656160" y="569148"/>
            <a:ext cx="829073" cy="323165"/>
          </a:xfrm>
          <a:prstGeom prst="rect">
            <a:avLst/>
          </a:prstGeom>
          <a:solidFill>
            <a:srgbClr val="CDCDCD"/>
          </a:solidFill>
        </p:spPr>
        <p:txBody>
          <a:bodyPr wrap="none" tIns="0" rtlCol="0">
            <a:spAutoFit/>
          </a:bodyPr>
          <a:lstStyle/>
          <a:p>
            <a:r>
              <a:rPr lang="es-ES" b="1"/>
              <a:t>Inserts</a:t>
            </a:r>
            <a:endParaRPr lang="ca-ES" b="1"/>
          </a:p>
        </p:txBody>
      </p:sp>
      <p:sp>
        <p:nvSpPr>
          <p:cNvPr id="24" name="CuadroTexto 23"/>
          <p:cNvSpPr txBox="1"/>
          <p:nvPr/>
        </p:nvSpPr>
        <p:spPr>
          <a:xfrm>
            <a:off x="3717850" y="3994344"/>
            <a:ext cx="793807" cy="323165"/>
          </a:xfrm>
          <a:prstGeom prst="rect">
            <a:avLst/>
          </a:prstGeom>
          <a:solidFill>
            <a:srgbClr val="CDCDCD"/>
          </a:solidFill>
        </p:spPr>
        <p:txBody>
          <a:bodyPr wrap="none" tIns="0" rtlCol="0">
            <a:spAutoFit/>
          </a:bodyPr>
          <a:lstStyle/>
          <a:p>
            <a:r>
              <a:rPr lang="es-ES" b="1"/>
              <a:t>Opens</a:t>
            </a:r>
            <a:endParaRPr lang="ca-ES" b="1"/>
          </a:p>
        </p:txBody>
      </p:sp>
      <p:sp>
        <p:nvSpPr>
          <p:cNvPr id="25" name="CuadroTexto 24"/>
          <p:cNvSpPr txBox="1"/>
          <p:nvPr/>
        </p:nvSpPr>
        <p:spPr>
          <a:xfrm>
            <a:off x="3653133" y="4357372"/>
            <a:ext cx="3226396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a newline below the current line</a:t>
            </a:r>
            <a:endParaRPr lang="ca-ES"/>
          </a:p>
        </p:txBody>
      </p:sp>
      <p:sp>
        <p:nvSpPr>
          <p:cNvPr id="26" name="CuadroTexto 25"/>
          <p:cNvSpPr txBox="1"/>
          <p:nvPr/>
        </p:nvSpPr>
        <p:spPr>
          <a:xfrm>
            <a:off x="3653133" y="4728847"/>
            <a:ext cx="3220818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a newline above the current line</a:t>
            </a:r>
            <a:endParaRPr lang="ca-ES"/>
          </a:p>
        </p:txBody>
      </p:sp>
      <p:sp>
        <p:nvSpPr>
          <p:cNvPr id="27" name="Rectángulo 26"/>
          <p:cNvSpPr/>
          <p:nvPr/>
        </p:nvSpPr>
        <p:spPr>
          <a:xfrm>
            <a:off x="1112635" y="5100322"/>
            <a:ext cx="2200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>
                <a:solidFill>
                  <a:srgbClr val="FF0000"/>
                </a:solidFill>
                <a:latin typeface="LiberationSans"/>
              </a:rPr>
              <a:t>Replacing Text</a:t>
            </a:r>
            <a:endParaRPr lang="ca-ES" sz="2400">
              <a:solidFill>
                <a:srgbClr val="FF0000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71" y="5561987"/>
            <a:ext cx="5971429" cy="1257143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717850" y="5646897"/>
            <a:ext cx="1022844" cy="323165"/>
          </a:xfrm>
          <a:prstGeom prst="rect">
            <a:avLst/>
          </a:prstGeom>
          <a:solidFill>
            <a:srgbClr val="CDCDCD"/>
          </a:solidFill>
        </p:spPr>
        <p:txBody>
          <a:bodyPr wrap="none" tIns="0" rtlCol="0">
            <a:spAutoFit/>
          </a:bodyPr>
          <a:lstStyle/>
          <a:p>
            <a:r>
              <a:rPr lang="es-ES" b="1"/>
              <a:t>Replaces</a:t>
            </a:r>
            <a:endParaRPr lang="ca-ES" b="1"/>
          </a:p>
        </p:txBody>
      </p:sp>
      <p:sp>
        <p:nvSpPr>
          <p:cNvPr id="30" name="CuadroTexto 29"/>
          <p:cNvSpPr txBox="1"/>
          <p:nvPr/>
        </p:nvSpPr>
        <p:spPr>
          <a:xfrm>
            <a:off x="3653133" y="6009925"/>
            <a:ext cx="2777427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a character for another        </a:t>
            </a:r>
            <a:endParaRPr lang="ca-ES"/>
          </a:p>
        </p:txBody>
      </p:sp>
      <p:sp>
        <p:nvSpPr>
          <p:cNvPr id="31" name="CuadroTexto 30"/>
          <p:cNvSpPr txBox="1"/>
          <p:nvPr/>
        </p:nvSpPr>
        <p:spPr>
          <a:xfrm>
            <a:off x="3653133" y="6381400"/>
            <a:ext cx="3030317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a list of characters by others    </a:t>
            </a:r>
            <a:endParaRPr lang="ca-ES"/>
          </a:p>
        </p:txBody>
      </p:sp>
      <p:sp>
        <p:nvSpPr>
          <p:cNvPr id="32" name="CuadroTexto 31"/>
          <p:cNvSpPr txBox="1"/>
          <p:nvPr/>
        </p:nvSpPr>
        <p:spPr>
          <a:xfrm>
            <a:off x="1591479" y="6000289"/>
            <a:ext cx="264816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r</a:t>
            </a:r>
            <a:endParaRPr lang="ca-ES"/>
          </a:p>
        </p:txBody>
      </p:sp>
      <p:sp>
        <p:nvSpPr>
          <p:cNvPr id="33" name="CuadroTexto 32"/>
          <p:cNvSpPr txBox="1"/>
          <p:nvPr/>
        </p:nvSpPr>
        <p:spPr>
          <a:xfrm>
            <a:off x="1600991" y="6357465"/>
            <a:ext cx="309700" cy="32316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/>
              <a:t>R</a:t>
            </a:r>
            <a:endParaRPr lang="ca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0A5E31D-2032-66AA-5180-2F0449EF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231027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8129" y="243395"/>
            <a:ext cx="207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>
                <a:solidFill>
                  <a:srgbClr val="FF0000"/>
                </a:solidFill>
                <a:latin typeface="LiberationSans"/>
              </a:rPr>
              <a:t>Deleting Text</a:t>
            </a:r>
            <a:endParaRPr lang="ca-ES" sz="280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13" y="881694"/>
            <a:ext cx="7578228" cy="49222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72540" y="5817439"/>
            <a:ext cx="7571303" cy="710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s-ES">
                <a:latin typeface="LiberationMono"/>
              </a:rPr>
              <a:t>dgg		               From the current line to the beginning of file</a:t>
            </a:r>
          </a:p>
          <a:p>
            <a:pPr>
              <a:spcAft>
                <a:spcPts val="500"/>
              </a:spcAft>
            </a:pPr>
            <a:r>
              <a:rPr lang="es-ES">
                <a:latin typeface="LiberationMono"/>
              </a:rPr>
              <a:t>:'a,. d		               From marked line 'a' to the current line		</a:t>
            </a:r>
            <a:endParaRPr lang="ca-ES">
              <a:latin typeface="LiberationMono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7BA3CDC-9D02-9DF7-A2AD-77FE8E0F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80666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3225" y="110708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0000"/>
                </a:solidFill>
                <a:latin typeface="LiberationMono"/>
              </a:rPr>
              <a:t>Undo / Redo</a:t>
            </a:r>
            <a:endParaRPr lang="ca-ES" sz="2400">
              <a:solidFill>
                <a:srgbClr val="FF0000"/>
              </a:solidFill>
              <a:latin typeface="LiberationMon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43870" y="700621"/>
            <a:ext cx="262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>
                <a:latin typeface="LiberationMono"/>
              </a:rPr>
              <a:t>u</a:t>
            </a:r>
            <a:r>
              <a:rPr lang="es-ES" sz="1600">
                <a:latin typeface="LiberationMono"/>
              </a:rPr>
              <a:t>	to undo changes</a:t>
            </a:r>
          </a:p>
          <a:p>
            <a:r>
              <a:rPr lang="es-ES" sz="1600" b="1">
                <a:latin typeface="LiberationMono"/>
              </a:rPr>
              <a:t>Ctrl + r</a:t>
            </a:r>
            <a:r>
              <a:rPr lang="es-ES" sz="1600">
                <a:latin typeface="LiberationMono"/>
              </a:rPr>
              <a:t>	to redo changes</a:t>
            </a:r>
            <a:endParaRPr lang="ca-ES" sz="1600">
              <a:latin typeface="LiberationMono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33003" y="97568"/>
            <a:ext cx="4902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LiberationSans"/>
              </a:rPr>
              <a:t>Cutting, Copying, and Pasting Text</a:t>
            </a:r>
            <a:endParaRPr lang="ca-ES" sz="240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33003" y="605311"/>
            <a:ext cx="7583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>
                <a:latin typeface="LiberationSerif"/>
              </a:rPr>
              <a:t>The </a:t>
            </a:r>
            <a:r>
              <a:rPr lang="en-US" sz="1600" b="1">
                <a:latin typeface="LiberationSerif"/>
              </a:rPr>
              <a:t>x</a:t>
            </a:r>
            <a:r>
              <a:rPr lang="en-US" sz="1600">
                <a:latin typeface="LiberationSerif"/>
              </a:rPr>
              <a:t> and </a:t>
            </a:r>
            <a:r>
              <a:rPr lang="en-US" sz="1600" b="1">
                <a:latin typeface="LiberationMono"/>
              </a:rPr>
              <a:t>d</a:t>
            </a:r>
            <a:r>
              <a:rPr lang="en-US" sz="1600">
                <a:latin typeface="LiberationMono"/>
              </a:rPr>
              <a:t> </a:t>
            </a:r>
            <a:r>
              <a:rPr lang="en-US" sz="1600">
                <a:latin typeface="LiberationSerif"/>
              </a:rPr>
              <a:t>commands not only delete text, they also “cut” text. When we use them, the deletion is copied into a paste buffer that we can later recall with paste: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003" y="2492589"/>
            <a:ext cx="6760117" cy="378631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03" y="1230621"/>
            <a:ext cx="5239458" cy="104789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725866" y="2545613"/>
            <a:ext cx="748923" cy="292388"/>
          </a:xfrm>
          <a:prstGeom prst="rect">
            <a:avLst/>
          </a:prstGeom>
          <a:solidFill>
            <a:srgbClr val="CDCDCD"/>
          </a:solidFill>
        </p:spPr>
        <p:txBody>
          <a:bodyPr wrap="none" tIns="0" rtlCol="0">
            <a:spAutoFit/>
          </a:bodyPr>
          <a:lstStyle/>
          <a:p>
            <a:r>
              <a:rPr lang="es-ES" sz="1600" b="1"/>
              <a:t>Copies</a:t>
            </a:r>
            <a:endParaRPr lang="ca-ES" sz="1600" b="1"/>
          </a:p>
        </p:txBody>
      </p:sp>
      <p:sp>
        <p:nvSpPr>
          <p:cNvPr id="16" name="CuadroTexto 15"/>
          <p:cNvSpPr txBox="1"/>
          <p:nvPr/>
        </p:nvSpPr>
        <p:spPr>
          <a:xfrm>
            <a:off x="6207706" y="1296568"/>
            <a:ext cx="722442" cy="292388"/>
          </a:xfrm>
          <a:prstGeom prst="rect">
            <a:avLst/>
          </a:prstGeom>
          <a:solidFill>
            <a:srgbClr val="CDCDCD"/>
          </a:solidFill>
        </p:spPr>
        <p:txBody>
          <a:bodyPr wrap="none" tIns="0" rtlCol="0">
            <a:spAutoFit/>
          </a:bodyPr>
          <a:lstStyle/>
          <a:p>
            <a:r>
              <a:rPr lang="es-ES" sz="1600" b="1"/>
              <a:t>Pastes</a:t>
            </a:r>
            <a:endParaRPr lang="ca-ES" sz="1600" b="1"/>
          </a:p>
        </p:txBody>
      </p:sp>
      <p:sp>
        <p:nvSpPr>
          <p:cNvPr id="17" name="CuadroTexto 16"/>
          <p:cNvSpPr txBox="1"/>
          <p:nvPr/>
        </p:nvSpPr>
        <p:spPr>
          <a:xfrm>
            <a:off x="6175757" y="1592444"/>
            <a:ext cx="2495940" cy="292388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 sz="1600"/>
              <a:t>content after the cursor       </a:t>
            </a:r>
            <a:endParaRPr lang="ca-ES" sz="1600"/>
          </a:p>
        </p:txBody>
      </p:sp>
      <p:sp>
        <p:nvSpPr>
          <p:cNvPr id="19" name="CuadroTexto 18"/>
          <p:cNvSpPr txBox="1"/>
          <p:nvPr/>
        </p:nvSpPr>
        <p:spPr>
          <a:xfrm>
            <a:off x="6175757" y="1905574"/>
            <a:ext cx="2689326" cy="292388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s-ES" sz="1600"/>
              <a:t>content before the cursor        </a:t>
            </a:r>
            <a:endParaRPr lang="ca-ES" sz="1600"/>
          </a:p>
        </p:txBody>
      </p:sp>
      <p:sp>
        <p:nvSpPr>
          <p:cNvPr id="20" name="CuadroTexto 19"/>
          <p:cNvSpPr txBox="1"/>
          <p:nvPr/>
        </p:nvSpPr>
        <p:spPr>
          <a:xfrm>
            <a:off x="4330700" y="6219721"/>
            <a:ext cx="5814412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s-ES" sz="1300">
                <a:latin typeface="LiberationMono"/>
              </a:rPr>
              <a:t>ygg		            From the current line to the beginning of file</a:t>
            </a:r>
          </a:p>
          <a:p>
            <a:pPr>
              <a:spcAft>
                <a:spcPts val="400"/>
              </a:spcAft>
            </a:pPr>
            <a:r>
              <a:rPr lang="es-ES" sz="1300">
                <a:latin typeface="LiberationMono"/>
              </a:rPr>
              <a:t>:'a,'b y		            From marked line 'a' to marked line 'b'</a:t>
            </a:r>
            <a:endParaRPr lang="ca-ES" sz="1300">
              <a:latin typeface="LiberationMono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83225" y="2230694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0000"/>
                </a:solidFill>
                <a:latin typeface="LiberationMono"/>
              </a:rPr>
              <a:t>Joining lines</a:t>
            </a:r>
            <a:endParaRPr lang="ca-ES" sz="2400">
              <a:solidFill>
                <a:srgbClr val="FF0000"/>
              </a:solidFill>
              <a:latin typeface="LiberationMono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43870" y="2820607"/>
            <a:ext cx="299312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>
                <a:latin typeface="LiberationMono"/>
              </a:rPr>
              <a:t>J</a:t>
            </a:r>
            <a:r>
              <a:rPr lang="es-ES" sz="1600">
                <a:latin typeface="LiberationMono"/>
              </a:rPr>
              <a:t>    join next line to current one</a:t>
            </a:r>
          </a:p>
          <a:p>
            <a:endParaRPr lang="es-ES" sz="700">
              <a:latin typeface="LiberationMono"/>
            </a:endParaRPr>
          </a:p>
          <a:p>
            <a:r>
              <a:rPr lang="es-ES" sz="1600">
                <a:solidFill>
                  <a:srgbClr val="00B050"/>
                </a:solidFill>
                <a:latin typeface="LiberationMono"/>
              </a:rPr>
              <a:t>      (like removing end-of-line </a:t>
            </a:r>
          </a:p>
          <a:p>
            <a:r>
              <a:rPr lang="es-ES" sz="1600">
                <a:solidFill>
                  <a:srgbClr val="00B050"/>
                </a:solidFill>
                <a:latin typeface="LiberationMono"/>
              </a:rPr>
              <a:t>      character)</a:t>
            </a:r>
            <a:endParaRPr lang="ca-ES" sz="1600">
              <a:solidFill>
                <a:srgbClr val="00B050"/>
              </a:solidFill>
              <a:latin typeface="LiberationMono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83225" y="4475234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0000"/>
                </a:solidFill>
                <a:latin typeface="LiberationMono"/>
              </a:rPr>
              <a:t>Search and place</a:t>
            </a:r>
            <a:endParaRPr lang="ca-ES" sz="2400">
              <a:solidFill>
                <a:srgbClr val="FF0000"/>
              </a:solidFill>
              <a:latin typeface="LiberationMono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83225" y="5158127"/>
            <a:ext cx="347774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>
                <a:latin typeface="LiberationMono"/>
              </a:rPr>
              <a:t>/</a:t>
            </a:r>
            <a:r>
              <a:rPr lang="es-ES" sz="1600">
                <a:latin typeface="LiberationMono"/>
              </a:rPr>
              <a:t>   search a word or phrase (forwards)</a:t>
            </a:r>
          </a:p>
          <a:p>
            <a:r>
              <a:rPr lang="es-ES" sz="1600" b="1">
                <a:latin typeface="LiberationMono"/>
              </a:rPr>
              <a:t>?</a:t>
            </a:r>
            <a:r>
              <a:rPr lang="es-ES" sz="1600">
                <a:latin typeface="LiberationMono"/>
              </a:rPr>
              <a:t>   search a word or phrase (backwards)</a:t>
            </a:r>
          </a:p>
          <a:p>
            <a:endParaRPr lang="es-ES" sz="1600">
              <a:latin typeface="LiberationMono"/>
            </a:endParaRPr>
          </a:p>
          <a:p>
            <a:r>
              <a:rPr lang="es-ES" sz="1600" b="1">
                <a:latin typeface="LiberationMono"/>
              </a:rPr>
              <a:t>n</a:t>
            </a:r>
            <a:r>
              <a:rPr lang="es-ES" sz="1600">
                <a:latin typeface="LiberationMono"/>
              </a:rPr>
              <a:t>   next matching pattern</a:t>
            </a:r>
          </a:p>
          <a:p>
            <a:r>
              <a:rPr lang="es-ES" sz="1600" b="1">
                <a:latin typeface="LiberationMono"/>
              </a:rPr>
              <a:t>N</a:t>
            </a:r>
            <a:r>
              <a:rPr lang="es-ES" sz="1600">
                <a:latin typeface="LiberationMono"/>
              </a:rPr>
              <a:t>   previous marching pattern</a:t>
            </a:r>
          </a:p>
          <a:p>
            <a:endParaRPr lang="es-ES" sz="700">
              <a:latin typeface="LiberationMono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D014382-ACF2-A93E-676D-9C2565DC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53871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7525" y="266454"/>
            <a:ext cx="378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0000"/>
                </a:solidFill>
                <a:latin typeface="LiberationMono"/>
              </a:rPr>
              <a:t>Global search-and-replace</a:t>
            </a:r>
            <a:endParaRPr lang="ca-ES" sz="2400">
              <a:solidFill>
                <a:srgbClr val="FF0000"/>
              </a:solidFill>
              <a:latin typeface="LiberationMon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63" y="842744"/>
            <a:ext cx="9445443" cy="6682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68861" y="1567095"/>
            <a:ext cx="94808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ED03DC"/>
                </a:solidFill>
              </a:rPr>
              <a:t>%</a:t>
            </a:r>
            <a:r>
              <a:rPr lang="es-ES"/>
              <a:t> 		to specify the range of lines for the operation, in this case, from first to last line.</a:t>
            </a:r>
          </a:p>
          <a:p>
            <a:r>
              <a:rPr lang="es-ES" b="1">
                <a:solidFill>
                  <a:srgbClr val="ED03DC"/>
                </a:solidFill>
              </a:rPr>
              <a:t>s</a:t>
            </a:r>
            <a:r>
              <a:rPr lang="es-ES"/>
              <a:t>  		to perform the substitution</a:t>
            </a:r>
          </a:p>
          <a:p>
            <a:r>
              <a:rPr lang="es-ES" b="1">
                <a:solidFill>
                  <a:srgbClr val="ED03DC"/>
                </a:solidFill>
              </a:rPr>
              <a:t>/Line/line/ 	</a:t>
            </a:r>
            <a:r>
              <a:rPr lang="es-ES"/>
              <a:t>to specify find pattern (Line) and replacement text (line)</a:t>
            </a:r>
          </a:p>
          <a:p>
            <a:r>
              <a:rPr lang="es-ES" b="1">
                <a:solidFill>
                  <a:srgbClr val="ED03DC"/>
                </a:solidFill>
              </a:rPr>
              <a:t>g</a:t>
            </a:r>
            <a:r>
              <a:rPr lang="es-ES"/>
              <a:t> 		performs the operation globally, i.e. not only the first match in each line.</a:t>
            </a:r>
          </a:p>
          <a:p>
            <a:r>
              <a:rPr lang="es-ES" b="1">
                <a:solidFill>
                  <a:srgbClr val="00B050"/>
                </a:solidFill>
              </a:rPr>
              <a:t>c</a:t>
            </a:r>
            <a:r>
              <a:rPr lang="es-ES"/>
              <a:t>		make it interactive</a:t>
            </a:r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467364" y="3207774"/>
            <a:ext cx="290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0000"/>
                </a:solidFill>
                <a:latin typeface="LiberationMono"/>
              </a:rPr>
              <a:t>Editing multiple files</a:t>
            </a:r>
            <a:endParaRPr lang="ca-ES" sz="2400">
              <a:solidFill>
                <a:srgbClr val="FF0000"/>
              </a:solidFill>
              <a:latin typeface="LiberationMono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63" y="3845692"/>
            <a:ext cx="3914619" cy="4011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r="46685"/>
          <a:stretch/>
        </p:blipFill>
        <p:spPr>
          <a:xfrm>
            <a:off x="883963" y="4459456"/>
            <a:ext cx="1358858" cy="43766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r="58935"/>
          <a:stretch/>
        </p:blipFill>
        <p:spPr>
          <a:xfrm>
            <a:off x="868861" y="5109695"/>
            <a:ext cx="1373959" cy="45798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242820" y="4493621"/>
            <a:ext cx="176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move to next file</a:t>
            </a:r>
            <a:endParaRPr lang="ca-ES"/>
          </a:p>
        </p:txBody>
      </p:sp>
      <p:sp>
        <p:nvSpPr>
          <p:cNvPr id="12" name="CuadroTexto 11"/>
          <p:cNvSpPr txBox="1"/>
          <p:nvPr/>
        </p:nvSpPr>
        <p:spPr>
          <a:xfrm>
            <a:off x="2242820" y="5121460"/>
            <a:ext cx="215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move to previous file</a:t>
            </a:r>
            <a:endParaRPr lang="ca-ES"/>
          </a:p>
        </p:txBody>
      </p:sp>
      <p:sp>
        <p:nvSpPr>
          <p:cNvPr id="13" name="CuadroTexto 12"/>
          <p:cNvSpPr txBox="1"/>
          <p:nvPr/>
        </p:nvSpPr>
        <p:spPr>
          <a:xfrm>
            <a:off x="5288280" y="4054587"/>
            <a:ext cx="207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vi </a:t>
            </a:r>
            <a:r>
              <a:rPr lang="es-ES" sz="2400" b="1"/>
              <a:t>-o  </a:t>
            </a:r>
            <a:r>
              <a:rPr lang="es-ES" sz="2400" i="1"/>
              <a:t>file1</a:t>
            </a:r>
            <a:r>
              <a:rPr lang="es-ES" sz="2400"/>
              <a:t>  </a:t>
            </a:r>
            <a:r>
              <a:rPr lang="es-ES" sz="2400" i="1"/>
              <a:t>file2</a:t>
            </a:r>
            <a:endParaRPr lang="ca-ES" sz="2400"/>
          </a:p>
        </p:txBody>
      </p:sp>
      <p:sp>
        <p:nvSpPr>
          <p:cNvPr id="14" name="CuadroTexto 13"/>
          <p:cNvSpPr txBox="1"/>
          <p:nvPr/>
        </p:nvSpPr>
        <p:spPr>
          <a:xfrm>
            <a:off x="8407400" y="4089532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/>
              <a:t>vi </a:t>
            </a:r>
            <a:r>
              <a:rPr lang="es-ES" sz="2400" b="1"/>
              <a:t>-O</a:t>
            </a:r>
            <a:r>
              <a:rPr lang="es-ES" sz="2400"/>
              <a:t>  </a:t>
            </a:r>
            <a:r>
              <a:rPr lang="es-ES" sz="2400" i="1"/>
              <a:t>file1</a:t>
            </a:r>
            <a:r>
              <a:rPr lang="es-ES" sz="2400"/>
              <a:t>  </a:t>
            </a:r>
            <a:r>
              <a:rPr lang="es-ES" sz="2400" i="1"/>
              <a:t>file2</a:t>
            </a:r>
            <a:endParaRPr lang="ca-ES" sz="2400"/>
          </a:p>
        </p:txBody>
      </p:sp>
      <p:sp>
        <p:nvSpPr>
          <p:cNvPr id="15" name="CuadroTexto 14"/>
          <p:cNvSpPr txBox="1"/>
          <p:nvPr/>
        </p:nvSpPr>
        <p:spPr>
          <a:xfrm>
            <a:off x="5207000" y="3759200"/>
            <a:ext cx="217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00B0F0"/>
                </a:solidFill>
              </a:rPr>
              <a:t>horizontal separation</a:t>
            </a:r>
            <a:endParaRPr lang="ca-ES">
              <a:solidFill>
                <a:srgbClr val="00B0F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427880" y="3759200"/>
            <a:ext cx="191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00B0F0"/>
                </a:solidFill>
              </a:rPr>
              <a:t>vertical separation</a:t>
            </a:r>
            <a:endParaRPr lang="ca-ES">
              <a:solidFill>
                <a:srgbClr val="00B0F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240666" y="4623229"/>
            <a:ext cx="109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FF66FF"/>
                </a:solidFill>
              </a:rPr>
              <a:t>Ctrl + ww</a:t>
            </a:r>
            <a:endParaRPr lang="ca-ES" b="1">
              <a:solidFill>
                <a:srgbClr val="FF66FF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379489" y="4619017"/>
            <a:ext cx="2405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move cursor to next file</a:t>
            </a:r>
            <a:endParaRPr lang="ca-ES"/>
          </a:p>
        </p:txBody>
      </p:sp>
      <p:sp>
        <p:nvSpPr>
          <p:cNvPr id="19" name="CuadroTexto 18"/>
          <p:cNvSpPr txBox="1"/>
          <p:nvPr/>
        </p:nvSpPr>
        <p:spPr>
          <a:xfrm>
            <a:off x="5240666" y="4966504"/>
            <a:ext cx="17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FF66FF"/>
                </a:solidFill>
              </a:rPr>
              <a:t>Ctrl + w + arrows</a:t>
            </a:r>
            <a:endParaRPr lang="ca-ES" b="1">
              <a:solidFill>
                <a:srgbClr val="FF66FF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038018" y="4966504"/>
            <a:ext cx="2405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move cursor to next file</a:t>
            </a:r>
            <a:endParaRPr lang="ca-ES"/>
          </a:p>
        </p:txBody>
      </p:sp>
      <p:sp>
        <p:nvSpPr>
          <p:cNvPr id="21" name="CuadroTexto 20"/>
          <p:cNvSpPr txBox="1"/>
          <p:nvPr/>
        </p:nvSpPr>
        <p:spPr>
          <a:xfrm>
            <a:off x="477525" y="6025627"/>
            <a:ext cx="2713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0000"/>
                </a:solidFill>
                <a:latin typeface="LiberationMono"/>
              </a:rPr>
              <a:t>Visual Block Mode</a:t>
            </a:r>
            <a:endParaRPr lang="ca-ES" sz="2400">
              <a:solidFill>
                <a:srgbClr val="FF0000"/>
              </a:solidFill>
              <a:latin typeface="LiberationMono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375794" y="6025627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Ctrl + v</a:t>
            </a:r>
            <a:endParaRPr lang="ca-ES" sz="2400" b="1"/>
          </a:p>
        </p:txBody>
      </p:sp>
      <p:sp>
        <p:nvSpPr>
          <p:cNvPr id="23" name="CuadroTexto 22"/>
          <p:cNvSpPr txBox="1"/>
          <p:nvPr/>
        </p:nvSpPr>
        <p:spPr>
          <a:xfrm>
            <a:off x="10222726" y="4643338"/>
            <a:ext cx="6558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:wqa</a:t>
            </a:r>
          </a:p>
          <a:p>
            <a:r>
              <a:rPr lang="es-ES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:qa!</a:t>
            </a:r>
            <a:endParaRPr lang="ca-ES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18FE70F-172E-2B52-DAB6-6B3065396AC2}"/>
              </a:ext>
            </a:extLst>
          </p:cNvPr>
          <p:cNvSpPr txBox="1"/>
          <p:nvPr/>
        </p:nvSpPr>
        <p:spPr>
          <a:xfrm>
            <a:off x="5258163" y="5882493"/>
            <a:ext cx="638773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An </a:t>
            </a:r>
            <a:r>
              <a:rPr lang="en-US" b="1">
                <a:solidFill>
                  <a:srgbClr val="FF66FF"/>
                </a:solidFill>
              </a:rPr>
              <a:t>.swp </a:t>
            </a:r>
            <a:r>
              <a:rPr lang="en-US"/>
              <a:t>file is </a:t>
            </a:r>
            <a:r>
              <a:rPr lang="en-US" b="1"/>
              <a:t>a </a:t>
            </a:r>
            <a:r>
              <a:rPr lang="en-US" b="1">
                <a:solidFill>
                  <a:srgbClr val="FFFF00"/>
                </a:solidFill>
              </a:rPr>
              <a:t>swap file </a:t>
            </a:r>
            <a:r>
              <a:rPr lang="en-US" b="1"/>
              <a:t>created by the </a:t>
            </a:r>
            <a:r>
              <a:rPr lang="en-US" b="1">
                <a:effectLst/>
              </a:rPr>
              <a:t>Vi</a:t>
            </a:r>
            <a:r>
              <a:rPr lang="en-US" b="1"/>
              <a:t> text editor </a:t>
            </a:r>
          </a:p>
          <a:p>
            <a:r>
              <a:rPr lang="en-US"/>
              <a:t>It stores the recovery version of a file being edited in the program.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7D6D88D-2E48-BBC1-A3B7-B3DC9B169B05}"/>
              </a:ext>
            </a:extLst>
          </p:cNvPr>
          <p:cNvSpPr txBox="1"/>
          <p:nvPr/>
        </p:nvSpPr>
        <p:spPr>
          <a:xfrm>
            <a:off x="5207000" y="5381811"/>
            <a:ext cx="359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highlight>
                  <a:srgbClr val="FFFF00"/>
                </a:highlight>
              </a:rPr>
              <a:t>:windo %s/replace this/by that/g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24D23D2-9AC9-E95B-E488-9F4B9B01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69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3348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D9B8535-7BA5-4C67-BD4D-0B638579F8A9}"/>
              </a:ext>
            </a:extLst>
          </p:cNvPr>
          <p:cNvSpPr txBox="1"/>
          <p:nvPr/>
        </p:nvSpPr>
        <p:spPr>
          <a:xfrm>
            <a:off x="4093029" y="286295"/>
            <a:ext cx="4123870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800" b="1"/>
              <a:t>Course content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4906450-8A61-4164-93F3-D7EBEC57BB16}"/>
              </a:ext>
            </a:extLst>
          </p:cNvPr>
          <p:cNvSpPr txBox="1"/>
          <p:nvPr/>
        </p:nvSpPr>
        <p:spPr>
          <a:xfrm>
            <a:off x="1408995" y="1330701"/>
            <a:ext cx="902516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/>
              <a:t>1) INTRODUCTION</a:t>
            </a:r>
          </a:p>
          <a:p>
            <a:r>
              <a:rPr lang="es-ES" sz="2000">
                <a:solidFill>
                  <a:srgbClr val="FF0000"/>
                </a:solidFill>
              </a:rPr>
              <a:t>	Hardware, OS, cluster access</a:t>
            </a:r>
          </a:p>
          <a:p>
            <a:r>
              <a:rPr lang="es-ES" sz="3200"/>
              <a:t>2) LEARNING THE SHELL</a:t>
            </a:r>
          </a:p>
          <a:p>
            <a:r>
              <a:rPr lang="es-ES" sz="2000">
                <a:solidFill>
                  <a:srgbClr val="FF0000"/>
                </a:solidFill>
              </a:rPr>
              <a:t>	Shell prompt, file system, navigation, manipulation, commands, permissions</a:t>
            </a:r>
          </a:p>
          <a:p>
            <a:r>
              <a:rPr lang="es-ES" sz="3200"/>
              <a:t>3) CONFIGURATION AND ENVIRONMENT</a:t>
            </a:r>
          </a:p>
          <a:p>
            <a:r>
              <a:rPr lang="es-ES" sz="2000">
                <a:solidFill>
                  <a:srgbClr val="FF0000"/>
                </a:solidFill>
              </a:rPr>
              <a:t>	Startup files, environment variables, VI editor, prompt customization</a:t>
            </a:r>
          </a:p>
          <a:p>
            <a:r>
              <a:rPr lang="es-ES" sz="3200"/>
              <a:t>4) COMMON TASKS AND ESSENTIAL TOOLS</a:t>
            </a:r>
          </a:p>
          <a:p>
            <a:r>
              <a:rPr lang="es-ES" sz="2000">
                <a:solidFill>
                  <a:srgbClr val="FF0000"/>
                </a:solidFill>
              </a:rPr>
              <a:t>	Package management, networking, searching, regex, text processing</a:t>
            </a:r>
          </a:p>
          <a:p>
            <a:r>
              <a:rPr lang="es-ES" sz="3200"/>
              <a:t>5) WRITING SHELL SCRIPTS</a:t>
            </a:r>
          </a:p>
          <a:p>
            <a:r>
              <a:rPr lang="es-ES" sz="2000">
                <a:solidFill>
                  <a:srgbClr val="FF0000"/>
                </a:solidFill>
              </a:rPr>
              <a:t>	Writing scripts/projects, conditionals and loops, input data, arrays</a:t>
            </a:r>
          </a:p>
          <a:p>
            <a:endParaRPr lang="es-E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>
                <a:solidFill>
                  <a:srgbClr val="4500F0"/>
                </a:solidFill>
              </a:rPr>
              <a:t>Compiling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>
                <a:solidFill>
                  <a:srgbClr val="4500F0"/>
                </a:solidFill>
              </a:rPr>
              <a:t>Queuing system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21FFCE1-9F2E-F575-EEDB-819E70C9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71266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3794" y="554766"/>
            <a:ext cx="3929024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:q	quit	(:q!	force quit)</a:t>
            </a:r>
          </a:p>
          <a:p>
            <a:r>
              <a:rPr lang="es-ES"/>
              <a:t>:w (file)	save (with name file)</a:t>
            </a:r>
          </a:p>
          <a:p>
            <a:r>
              <a:rPr lang="es-ES"/>
              <a:t>:wq	save and quit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63794" y="1565981"/>
            <a:ext cx="4773358" cy="39703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arrows 	move around (sometimes do not work)</a:t>
            </a:r>
          </a:p>
          <a:p>
            <a:r>
              <a:rPr lang="es-ES"/>
              <a:t>h/j/k/l	move left/down/up/right</a:t>
            </a:r>
          </a:p>
          <a:p>
            <a:r>
              <a:rPr lang="es-ES"/>
              <a:t>w	move between word beginnings</a:t>
            </a:r>
          </a:p>
          <a:p>
            <a:r>
              <a:rPr lang="es-ES"/>
              <a:t>e	move between word endings</a:t>
            </a:r>
          </a:p>
          <a:p>
            <a:r>
              <a:rPr lang="es-ES"/>
              <a:t>G	move end of file</a:t>
            </a:r>
          </a:p>
          <a:p>
            <a:r>
              <a:rPr lang="es-ES"/>
              <a:t>gg	move beginning of file</a:t>
            </a:r>
          </a:p>
          <a:p>
            <a:r>
              <a:rPr lang="es-ES"/>
              <a:t>^	move beginning of line</a:t>
            </a:r>
          </a:p>
          <a:p>
            <a:r>
              <a:rPr lang="es-ES"/>
              <a:t>$	move end of line</a:t>
            </a:r>
          </a:p>
          <a:p>
            <a:r>
              <a:rPr lang="es-ES"/>
              <a:t>:number	move to number line</a:t>
            </a:r>
          </a:p>
          <a:p>
            <a:r>
              <a:rPr lang="es-ES"/>
              <a:t>Ctrl+d	move down</a:t>
            </a:r>
          </a:p>
          <a:p>
            <a:r>
              <a:rPr lang="es-ES"/>
              <a:t>Ctrl+f	move forward (faster)</a:t>
            </a:r>
          </a:p>
          <a:p>
            <a:r>
              <a:rPr lang="es-ES"/>
              <a:t>Ctrl+u	move up</a:t>
            </a:r>
          </a:p>
          <a:p>
            <a:r>
              <a:rPr lang="es-ES"/>
              <a:t>Ctrl+b	move backward (faster)</a:t>
            </a:r>
          </a:p>
          <a:p>
            <a:r>
              <a:rPr lang="es-ES"/>
              <a:t>Ctrl+ww	move between windows (vi -o / -O)</a:t>
            </a:r>
            <a:endParaRPr lang="ca-ES"/>
          </a:p>
        </p:txBody>
      </p:sp>
      <p:sp>
        <p:nvSpPr>
          <p:cNvPr id="6" name="Rectángulo 5"/>
          <p:cNvSpPr/>
          <p:nvPr/>
        </p:nvSpPr>
        <p:spPr>
          <a:xfrm>
            <a:off x="5854911" y="139847"/>
            <a:ext cx="4764381" cy="877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700"/>
              <a:t>ESC	command MODE</a:t>
            </a:r>
          </a:p>
          <a:p>
            <a:r>
              <a:rPr lang="es-ES" sz="1700"/>
              <a:t>i	insert MODE</a:t>
            </a:r>
          </a:p>
          <a:p>
            <a:r>
              <a:rPr lang="es-ES" sz="1700"/>
              <a:t>Ctrl + v	visual block MODE (yank, delete, replace)</a:t>
            </a:r>
            <a:endParaRPr lang="ca-ES" sz="1700"/>
          </a:p>
        </p:txBody>
      </p:sp>
      <p:sp>
        <p:nvSpPr>
          <p:cNvPr id="7" name="CuadroTexto 6"/>
          <p:cNvSpPr txBox="1"/>
          <p:nvPr/>
        </p:nvSpPr>
        <p:spPr>
          <a:xfrm>
            <a:off x="5854911" y="1086516"/>
            <a:ext cx="4010650" cy="40164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700"/>
              <a:t>dd	delete line</a:t>
            </a:r>
          </a:p>
          <a:p>
            <a:r>
              <a:rPr lang="es-ES" sz="1700"/>
              <a:t>d3	delete 3+1 lines</a:t>
            </a:r>
          </a:p>
          <a:p>
            <a:r>
              <a:rPr lang="es-ES" sz="1700"/>
              <a:t>:1,3 d	delete from line 1 to line 3</a:t>
            </a:r>
          </a:p>
          <a:p>
            <a:r>
              <a:rPr lang="es-ES" sz="1700"/>
              <a:t>:2,. d	delete from line 2 to current line</a:t>
            </a:r>
          </a:p>
          <a:p>
            <a:r>
              <a:rPr lang="es-ES" sz="1700"/>
              <a:t>:4,$ d	delete from line 1 to the last one</a:t>
            </a:r>
          </a:p>
          <a:p>
            <a:r>
              <a:rPr lang="es-ES" sz="1700"/>
              <a:t>x	delete character</a:t>
            </a:r>
          </a:p>
          <a:p>
            <a:r>
              <a:rPr lang="es-ES" sz="1700"/>
              <a:t>yy	yank (copy) line</a:t>
            </a:r>
          </a:p>
          <a:p>
            <a:r>
              <a:rPr lang="es-ES" sz="1700"/>
              <a:t>p	paste </a:t>
            </a:r>
          </a:p>
          <a:p>
            <a:r>
              <a:rPr lang="es-ES" sz="1700"/>
              <a:t>o	add new line after</a:t>
            </a:r>
          </a:p>
          <a:p>
            <a:r>
              <a:rPr lang="es-ES" sz="1700"/>
              <a:t>O	add new line before</a:t>
            </a:r>
          </a:p>
          <a:p>
            <a:r>
              <a:rPr lang="es-ES" sz="1700"/>
              <a:t>i	insert before</a:t>
            </a:r>
          </a:p>
          <a:p>
            <a:r>
              <a:rPr lang="es-ES" sz="1700"/>
              <a:t>a	insert after (add)</a:t>
            </a:r>
          </a:p>
          <a:p>
            <a:r>
              <a:rPr lang="es-ES" sz="1700"/>
              <a:t>u	undo</a:t>
            </a:r>
          </a:p>
          <a:p>
            <a:r>
              <a:rPr lang="es-ES" sz="1700"/>
              <a:t>r	replace character</a:t>
            </a:r>
          </a:p>
          <a:p>
            <a:r>
              <a:rPr lang="es-ES" sz="1700"/>
              <a:t>Ctrl+R	redo	</a:t>
            </a:r>
            <a:endParaRPr lang="ca-ES" sz="1700"/>
          </a:p>
        </p:txBody>
      </p:sp>
      <p:sp>
        <p:nvSpPr>
          <p:cNvPr id="8" name="CuadroTexto 7"/>
          <p:cNvSpPr txBox="1"/>
          <p:nvPr/>
        </p:nvSpPr>
        <p:spPr>
          <a:xfrm>
            <a:off x="5854911" y="5155045"/>
            <a:ext cx="5724644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700"/>
              <a:t>m+a	set a mark in current line as "a"</a:t>
            </a:r>
          </a:p>
          <a:p>
            <a:r>
              <a:rPr lang="es-ES" sz="1700"/>
              <a:t>:'a,. d	delete from line with mark "a" to current line	</a:t>
            </a:r>
            <a:endParaRPr lang="ca-ES" sz="1700"/>
          </a:p>
        </p:txBody>
      </p:sp>
      <p:sp>
        <p:nvSpPr>
          <p:cNvPr id="10" name="CuadroTexto 9"/>
          <p:cNvSpPr txBox="1"/>
          <p:nvPr/>
        </p:nvSpPr>
        <p:spPr>
          <a:xfrm>
            <a:off x="5854911" y="5828072"/>
            <a:ext cx="5168723" cy="8771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700"/>
              <a:t>/	search a pattern (can use ^ and . and * and $) </a:t>
            </a:r>
          </a:p>
          <a:p>
            <a:r>
              <a:rPr lang="es-ES" sz="1700">
                <a:solidFill>
                  <a:srgbClr val="FF0000"/>
                </a:solidFill>
              </a:rPr>
              <a:t>(n → go to next match)</a:t>
            </a:r>
          </a:p>
          <a:p>
            <a:r>
              <a:rPr lang="es-ES" sz="1700">
                <a:solidFill>
                  <a:srgbClr val="FF0000"/>
                </a:solidFill>
              </a:rPr>
              <a:t>(N → go to previous match)</a:t>
            </a:r>
            <a:endParaRPr lang="ca-ES" sz="170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58159" y="22875"/>
            <a:ext cx="3457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Most used commands</a:t>
            </a:r>
            <a:endParaRPr lang="ca-ES" sz="2800" b="1"/>
          </a:p>
        </p:txBody>
      </p:sp>
      <p:sp>
        <p:nvSpPr>
          <p:cNvPr id="12" name="Rectángulo 11"/>
          <p:cNvSpPr/>
          <p:nvPr/>
        </p:nvSpPr>
        <p:spPr>
          <a:xfrm>
            <a:off x="753037" y="5591776"/>
            <a:ext cx="262379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/>
              <a:t>:%s/replace this/by that/g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53036" y="6013325"/>
            <a:ext cx="326018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/>
              <a:t>:windo %s/replace this/by that/g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53036" y="6434874"/>
            <a:ext cx="35577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/>
              <a:t>:set nu(mber)	:set nonu(mber)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316F563-BADD-E3B8-80A9-C2917589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42178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71" y="831646"/>
            <a:ext cx="6352729" cy="57005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81710" y="186174"/>
            <a:ext cx="5036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200"/>
              <a:t>https://www.openvim.com/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5C0A8FC-A235-69FD-E30F-63B00730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02438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22300" y="342900"/>
            <a:ext cx="5468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>
                <a:solidFill>
                  <a:schemeClr val="bg1"/>
                </a:solidFill>
              </a:rPr>
              <a:t>Let's practise with VI</a:t>
            </a:r>
            <a:endParaRPr lang="ca-ES" sz="4800" b="1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2300" y="1625600"/>
            <a:ext cx="10831298" cy="4796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1) Check if there's a file called '</a:t>
            </a:r>
            <a:r>
              <a:rPr lang="es-ES" sz="2400">
                <a:solidFill>
                  <a:srgbClr val="FFFF00"/>
                </a:solidFill>
              </a:rPr>
              <a:t>h2o.log</a:t>
            </a:r>
            <a:r>
              <a:rPr lang="es-ES" sz="2400">
                <a:solidFill>
                  <a:schemeClr val="bg1"/>
                </a:solidFill>
              </a:rPr>
              <a:t>' in the home directory of </a:t>
            </a:r>
            <a:r>
              <a:rPr lang="es-ES" sz="2400" b="1">
                <a:solidFill>
                  <a:srgbClr val="FFC000"/>
                </a:solidFill>
              </a:rPr>
              <a:t>alumno1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2) Check the permissions of it and if you can copy the file to your home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3) Ask the professor the correct permissions you need for copying the file, and copy it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4) Practise everything you have learnt from VI editor: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	- Cursor Movement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	- Insertion Mode (insert, append, add line, replace...)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	- Copy, Cut, Paste, Delete...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	- Undo/Redo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	- Search (/) and search-and-replace (:%s///g)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	- Copy /etc/passwd file to your home and play with several files at once</a:t>
            </a:r>
          </a:p>
          <a:p>
            <a:pPr>
              <a:spcAft>
                <a:spcPts val="500"/>
              </a:spcAft>
            </a:pPr>
            <a:r>
              <a:rPr lang="es-ES" sz="240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8989495-ADE1-B52C-FADD-A09D282D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03818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714512A-B31A-FBB5-A354-686562AFED4C}"/>
              </a:ext>
            </a:extLst>
          </p:cNvPr>
          <p:cNvSpPr txBox="1"/>
          <p:nvPr/>
        </p:nvSpPr>
        <p:spPr>
          <a:xfrm>
            <a:off x="630846" y="197622"/>
            <a:ext cx="7702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>
                <a:solidFill>
                  <a:schemeClr val="bg1"/>
                </a:solidFill>
              </a:rPr>
              <a:t>Customizing user startup files</a:t>
            </a:r>
            <a:endParaRPr lang="ca-ES" sz="4800" b="1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BC0205-9A14-63F3-422E-5BEDB418B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" t="3163" r="2417" b="38221"/>
          <a:stretch/>
        </p:blipFill>
        <p:spPr>
          <a:xfrm>
            <a:off x="808521" y="1292036"/>
            <a:ext cx="6545179" cy="1453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840C2F-E199-52B5-0C1E-E250FBAC1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21" y="3615336"/>
            <a:ext cx="6545179" cy="130743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61B056E-7D53-EBDE-0D07-8DD27D61F6E8}"/>
              </a:ext>
            </a:extLst>
          </p:cNvPr>
          <p:cNvSpPr/>
          <p:nvPr/>
        </p:nvSpPr>
        <p:spPr>
          <a:xfrm>
            <a:off x="808520" y="4799377"/>
            <a:ext cx="6545179" cy="13074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5E0779-9C94-1C17-2F01-69679AE811DD}"/>
              </a:ext>
            </a:extLst>
          </p:cNvPr>
          <p:cNvSpPr txBox="1"/>
          <p:nvPr/>
        </p:nvSpPr>
        <p:spPr>
          <a:xfrm>
            <a:off x="808519" y="5053123"/>
            <a:ext cx="6097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baseline="0">
                <a:highlight>
                  <a:srgbClr val="FFFF00"/>
                </a:highlight>
                <a:latin typeface="LiberationMono"/>
              </a:rPr>
              <a:t>alias ll='ls -l --color=auto'</a:t>
            </a:r>
          </a:p>
          <a:p>
            <a:r>
              <a:rPr lang="es-ES" sz="1800" b="0" i="0" u="none" strike="noStrike" baseline="0">
                <a:highlight>
                  <a:srgbClr val="00FFFF"/>
                </a:highlight>
                <a:latin typeface="LiberationMono"/>
              </a:rPr>
              <a:t>alias hello='echo Hi there $USER, how are you doing?'</a:t>
            </a:r>
          </a:p>
          <a:p>
            <a:r>
              <a:rPr lang="es-ES">
                <a:solidFill>
                  <a:srgbClr val="FF0000"/>
                </a:solidFill>
                <a:latin typeface="LiberationMono"/>
              </a:rPr>
              <a:t>(create your own aliases)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833A708-3581-6C59-3AC0-01E8BB5F932C}"/>
              </a:ext>
            </a:extLst>
          </p:cNvPr>
          <p:cNvSpPr txBox="1"/>
          <p:nvPr/>
        </p:nvSpPr>
        <p:spPr>
          <a:xfrm>
            <a:off x="7762300" y="3351295"/>
            <a:ext cx="3806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66FF"/>
                </a:solidFill>
              </a:rPr>
              <a:t>source</a:t>
            </a:r>
            <a:r>
              <a:rPr lang="es-ES" sz="2400">
                <a:solidFill>
                  <a:schemeClr val="bg1"/>
                </a:solidFill>
              </a:rPr>
              <a:t> $HOME/.bash_profile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2D90009-646F-9750-9CE1-EA005986D532}"/>
              </a:ext>
            </a:extLst>
          </p:cNvPr>
          <p:cNvSpPr txBox="1"/>
          <p:nvPr/>
        </p:nvSpPr>
        <p:spPr>
          <a:xfrm>
            <a:off x="7775000" y="2972764"/>
            <a:ext cx="351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rgbClr val="FFFF00"/>
                </a:solidFill>
              </a:rPr>
              <a:t>To load the changes made: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38E87DB-59D4-0730-4541-C306D53B8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" t="72325" r="2417" b="3284"/>
          <a:stretch/>
        </p:blipFill>
        <p:spPr>
          <a:xfrm>
            <a:off x="808519" y="2573406"/>
            <a:ext cx="6545179" cy="60479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699396" y="4206867"/>
            <a:ext cx="414834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b="1">
                <a:solidFill>
                  <a:srgbClr val="92D050"/>
                </a:solidFill>
              </a:rPr>
              <a:t>(1) </a:t>
            </a:r>
            <a:r>
              <a:rPr lang="es-ES" sz="1600">
                <a:solidFill>
                  <a:schemeClr val="accent4"/>
                </a:solidFill>
              </a:rPr>
              <a:t>Create an alias that counts the number of files and directories in the current directory.</a:t>
            </a:r>
          </a:p>
          <a:p>
            <a:endParaRPr lang="es-ES" sz="1600">
              <a:solidFill>
                <a:schemeClr val="accent4"/>
              </a:solidFill>
            </a:endParaRPr>
          </a:p>
          <a:p>
            <a:r>
              <a:rPr lang="es-ES" sz="1600" b="1">
                <a:solidFill>
                  <a:srgbClr val="92D050"/>
                </a:solidFill>
              </a:rPr>
              <a:t>(2) </a:t>
            </a:r>
            <a:r>
              <a:rPr lang="es-ES" sz="1600">
                <a:solidFill>
                  <a:schemeClr val="accent4"/>
                </a:solidFill>
              </a:rPr>
              <a:t>Create an alias that takes a break (sleep) of 5 seconds and then says 'Wake up!'</a:t>
            </a:r>
          </a:p>
          <a:p>
            <a:endParaRPr lang="es-ES" sz="1600">
              <a:solidFill>
                <a:schemeClr val="accent4"/>
              </a:solidFill>
            </a:endParaRPr>
          </a:p>
          <a:p>
            <a:r>
              <a:rPr lang="es-ES" sz="1600" b="1">
                <a:solidFill>
                  <a:srgbClr val="92D050"/>
                </a:solidFill>
              </a:rPr>
              <a:t>(3) </a:t>
            </a:r>
            <a:r>
              <a:rPr lang="es-ES" sz="1600">
                <a:solidFill>
                  <a:schemeClr val="accent4"/>
                </a:solidFill>
              </a:rPr>
              <a:t>Create an alias that prints the nodes that are free. 'Nodos' prints the list of available nodes.</a:t>
            </a:r>
            <a:endParaRPr lang="ca-ES" sz="1600">
              <a:solidFill>
                <a:schemeClr val="accent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9416" y="6268888"/>
            <a:ext cx="5484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>
                <a:solidFill>
                  <a:srgbClr val="92D050"/>
                </a:solidFill>
              </a:rPr>
              <a:t>\command        Temporarily Stop Using Aliases (e.g. \ls)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85826" y="4248149"/>
            <a:ext cx="2628900" cy="738664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1400">
                <a:latin typeface="LiberationMono"/>
              </a:rPr>
              <a:t>if  [  -f  /etc/bash.bashrc  ];  then</a:t>
            </a:r>
          </a:p>
          <a:p>
            <a:r>
              <a:rPr lang="es-ES" sz="1400">
                <a:latin typeface="LiberationMono"/>
              </a:rPr>
              <a:t>	.  /etc/bash.bashrc</a:t>
            </a:r>
          </a:p>
          <a:p>
            <a:r>
              <a:rPr lang="es-ES" sz="1400">
                <a:latin typeface="LiberationMono"/>
              </a:rPr>
              <a:t>fi</a:t>
            </a:r>
            <a:endParaRPr lang="ca-ES" sz="1400">
              <a:latin typeface="LiberationMono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283844-5A13-25C5-2820-ED9DD748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73</a:t>
            </a:fld>
            <a:endParaRPr lang="ca-ES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A764519E-EE8B-2E2F-12CE-B445C7DDCF21}"/>
              </a:ext>
            </a:extLst>
          </p:cNvPr>
          <p:cNvCxnSpPr>
            <a:cxnSpLocks/>
          </p:cNvCxnSpPr>
          <p:nvPr/>
        </p:nvCxnSpPr>
        <p:spPr>
          <a:xfrm>
            <a:off x="3619500" y="2184400"/>
            <a:ext cx="4029075" cy="38735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338A767-88F3-EC52-3E41-3608083D08DF}"/>
              </a:ext>
            </a:extLst>
          </p:cNvPr>
          <p:cNvSpPr txBox="1"/>
          <p:nvPr/>
        </p:nvSpPr>
        <p:spPr>
          <a:xfrm>
            <a:off x="7790875" y="2385937"/>
            <a:ext cx="372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Not all OS load the .bashrc upon login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8568B117-3F91-F7E6-5B2B-65458C973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5475" y="1250905"/>
            <a:ext cx="3986442" cy="95410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</a:rPr>
              <a:t>.bash_profile </a:t>
            </a:r>
            <a:r>
              <a:rPr kumimoji="0" lang="es-ES" altLang="es-E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is read and executed when Bash is invoked as an interactive login Shell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40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</a:rPr>
              <a:t>.bashrc </a:t>
            </a:r>
            <a:r>
              <a:rPr kumimoji="0" lang="es-ES" altLang="es-E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is executed for an interactive non-login shell. </a:t>
            </a:r>
          </a:p>
        </p:txBody>
      </p:sp>
    </p:spTree>
    <p:extLst>
      <p:ext uri="{BB962C8B-B14F-4D97-AF65-F5344CB8AC3E}">
        <p14:creationId xmlns:p14="http://schemas.microsoft.com/office/powerpoint/2010/main" val="22033966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026019AD-E690-CC70-A3E0-4D7B4BFF9EB2}"/>
              </a:ext>
            </a:extLst>
          </p:cNvPr>
          <p:cNvSpPr/>
          <p:nvPr/>
        </p:nvSpPr>
        <p:spPr>
          <a:xfrm>
            <a:off x="594361" y="1422088"/>
            <a:ext cx="5501640" cy="385272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731B0A-BDAF-C649-9496-86C1F1E9D03B}"/>
              </a:ext>
            </a:extLst>
          </p:cNvPr>
          <p:cNvSpPr txBox="1"/>
          <p:nvPr/>
        </p:nvSpPr>
        <p:spPr>
          <a:xfrm>
            <a:off x="518160" y="158935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u="none" strike="noStrike" baseline="0">
                <a:latin typeface="LiberationSans-BoldItalic"/>
              </a:rPr>
              <a:t>Customizing the Prompt</a:t>
            </a:r>
            <a:endParaRPr lang="es-ES" sz="36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98EC7D-E26F-4280-750A-D3076C1A7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8595"/>
          <a:stretch/>
        </p:blipFill>
        <p:spPr>
          <a:xfrm>
            <a:off x="594361" y="945158"/>
            <a:ext cx="5501639" cy="3619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125189-30E9-14CE-8E51-AB0FC5848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1" y="1487718"/>
            <a:ext cx="3226869" cy="31964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459EF5A-8EA8-151F-BEC8-6704E4E4CBE1}"/>
              </a:ext>
            </a:extLst>
          </p:cNvPr>
          <p:cNvSpPr txBox="1"/>
          <p:nvPr/>
        </p:nvSpPr>
        <p:spPr>
          <a:xfrm>
            <a:off x="594360" y="2197725"/>
            <a:ext cx="550163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800" b="1" i="0" u="none" strike="noStrike" baseline="0">
                <a:latin typeface="LiberationMono-Bold"/>
              </a:rPr>
              <a:t>echo $PS1              </a:t>
            </a:r>
            <a:r>
              <a:rPr lang="es-ES" sz="1800" b="1" i="0" u="none" strike="noStrike" baseline="0">
                <a:solidFill>
                  <a:srgbClr val="00B0F0"/>
                </a:solidFill>
                <a:latin typeface="LiberationMono-Bold"/>
              </a:rPr>
              <a:t># &lt;--- Environment variable</a:t>
            </a:r>
            <a:endParaRPr lang="es-ES">
              <a:solidFill>
                <a:srgbClr val="00B0F0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9CF524A-19EE-DB5C-A124-B9F4820E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957" y="109579"/>
            <a:ext cx="5143942" cy="636244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920F65A-3AE1-373A-16E5-0D3C9F265E42}"/>
              </a:ext>
            </a:extLst>
          </p:cNvPr>
          <p:cNvSpPr txBox="1"/>
          <p:nvPr/>
        </p:nvSpPr>
        <p:spPr>
          <a:xfrm>
            <a:off x="6605871" y="6436980"/>
            <a:ext cx="48941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>
                <a:latin typeface="LiberationMono"/>
              </a:rPr>
              <a:t>\ ] 	 </a:t>
            </a:r>
            <a:r>
              <a:rPr lang="en-US" sz="1200" b="0" i="0" u="none" strike="noStrike" baseline="0">
                <a:latin typeface="LiberationSerif"/>
              </a:rPr>
              <a:t>Signals the end of a non-printing character sequence.</a:t>
            </a:r>
            <a:endParaRPr lang="es-ES" sz="120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9A7EE3F-C6B4-D22A-30A8-1DB03D24952A}"/>
              </a:ext>
            </a:extLst>
          </p:cNvPr>
          <p:cNvSpPr txBox="1"/>
          <p:nvPr/>
        </p:nvSpPr>
        <p:spPr>
          <a:xfrm>
            <a:off x="297797" y="6269956"/>
            <a:ext cx="3151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>
                <a:highlight>
                  <a:srgbClr val="FFFF00"/>
                </a:highlight>
              </a:rPr>
              <a:t>\e[m</a:t>
            </a:r>
            <a:r>
              <a:rPr lang="es-ES" sz="1600"/>
              <a:t>   back to default color settings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0EE9E93-F795-E920-DCD2-929A5C4DE6B0}"/>
              </a:ext>
            </a:extLst>
          </p:cNvPr>
          <p:cNvSpPr txBox="1"/>
          <p:nvPr/>
        </p:nvSpPr>
        <p:spPr>
          <a:xfrm>
            <a:off x="4011618" y="6243310"/>
            <a:ext cx="2179632" cy="461665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/>
              <a:t>It's your turn!!!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25DC5343-92DF-21D1-89E5-BC48196D997F}"/>
              </a:ext>
            </a:extLst>
          </p:cNvPr>
          <p:cNvCxnSpPr>
            <a:cxnSpLocks/>
          </p:cNvCxnSpPr>
          <p:nvPr/>
        </p:nvCxnSpPr>
        <p:spPr>
          <a:xfrm flipH="1" flipV="1">
            <a:off x="6877050" y="1123950"/>
            <a:ext cx="304800" cy="183924"/>
          </a:xfrm>
          <a:prstGeom prst="straightConnector1">
            <a:avLst/>
          </a:prstGeom>
          <a:ln w="41275">
            <a:solidFill>
              <a:srgbClr val="FF9B9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34ACB939-394E-B181-EA9A-7D419359214E}"/>
              </a:ext>
            </a:extLst>
          </p:cNvPr>
          <p:cNvCxnSpPr>
            <a:cxnSpLocks/>
          </p:cNvCxnSpPr>
          <p:nvPr/>
        </p:nvCxnSpPr>
        <p:spPr>
          <a:xfrm flipH="1" flipV="1">
            <a:off x="6896100" y="4486275"/>
            <a:ext cx="308317" cy="186046"/>
          </a:xfrm>
          <a:prstGeom prst="straightConnector1">
            <a:avLst/>
          </a:prstGeom>
          <a:ln w="41275">
            <a:solidFill>
              <a:srgbClr val="FF9B9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4ABC2174-A6B1-C51B-56F5-223E46911E81}"/>
              </a:ext>
            </a:extLst>
          </p:cNvPr>
          <p:cNvCxnSpPr>
            <a:cxnSpLocks/>
          </p:cNvCxnSpPr>
          <p:nvPr/>
        </p:nvCxnSpPr>
        <p:spPr>
          <a:xfrm flipH="1" flipV="1">
            <a:off x="6877050" y="3733800"/>
            <a:ext cx="285750" cy="172429"/>
          </a:xfrm>
          <a:prstGeom prst="straightConnector1">
            <a:avLst/>
          </a:prstGeom>
          <a:ln w="41275">
            <a:solidFill>
              <a:srgbClr val="FF9B9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B08BE143-0F4F-8979-A17B-DA9201AA4B65}"/>
              </a:ext>
            </a:extLst>
          </p:cNvPr>
          <p:cNvCxnSpPr>
            <a:cxnSpLocks/>
          </p:cNvCxnSpPr>
          <p:nvPr/>
        </p:nvCxnSpPr>
        <p:spPr>
          <a:xfrm flipH="1" flipV="1">
            <a:off x="6877050" y="2805112"/>
            <a:ext cx="304800" cy="183924"/>
          </a:xfrm>
          <a:prstGeom prst="straightConnector1">
            <a:avLst/>
          </a:prstGeom>
          <a:ln w="4127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9BE49886-9DB6-5665-4732-83FE7FAB8238}"/>
              </a:ext>
            </a:extLst>
          </p:cNvPr>
          <p:cNvCxnSpPr>
            <a:cxnSpLocks/>
          </p:cNvCxnSpPr>
          <p:nvPr/>
        </p:nvCxnSpPr>
        <p:spPr>
          <a:xfrm flipH="1" flipV="1">
            <a:off x="6909142" y="5181234"/>
            <a:ext cx="304800" cy="183924"/>
          </a:xfrm>
          <a:prstGeom prst="straightConnector1">
            <a:avLst/>
          </a:prstGeom>
          <a:ln w="4127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140792D9-B2FE-C93F-DAC9-2E8410AFAB50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724793"/>
            <a:ext cx="304800" cy="183924"/>
          </a:xfrm>
          <a:prstGeom prst="straightConnector1">
            <a:avLst/>
          </a:prstGeom>
          <a:ln w="4127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F39AED4B-1752-1BAF-92B4-CFA94461AC7E}"/>
              </a:ext>
            </a:extLst>
          </p:cNvPr>
          <p:cNvCxnSpPr>
            <a:cxnSpLocks/>
          </p:cNvCxnSpPr>
          <p:nvPr/>
        </p:nvCxnSpPr>
        <p:spPr>
          <a:xfrm flipH="1" flipV="1">
            <a:off x="6937717" y="6581409"/>
            <a:ext cx="304800" cy="183924"/>
          </a:xfrm>
          <a:prstGeom prst="straightConnector1">
            <a:avLst/>
          </a:prstGeom>
          <a:ln w="4127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71E55BA0-9C90-7E22-903D-A5101825824B}"/>
              </a:ext>
            </a:extLst>
          </p:cNvPr>
          <p:cNvCxnSpPr>
            <a:cxnSpLocks/>
          </p:cNvCxnSpPr>
          <p:nvPr/>
        </p:nvCxnSpPr>
        <p:spPr>
          <a:xfrm flipH="1" flipV="1">
            <a:off x="6890092" y="5857509"/>
            <a:ext cx="304800" cy="183924"/>
          </a:xfrm>
          <a:prstGeom prst="straightConnector1">
            <a:avLst/>
          </a:prstGeom>
          <a:ln w="4127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1">
            <a:extLst>
              <a:ext uri="{FF2B5EF4-FFF2-40B4-BE49-F238E27FC236}">
                <a16:creationId xmlns:a16="http://schemas.microsoft.com/office/drawing/2014/main" id="{4477F7CC-ECA2-E74B-ED78-CCD326924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78" y="2870820"/>
            <a:ext cx="55016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To add colors </a:t>
            </a:r>
            <a:r>
              <a:rPr kumimoji="0" lang="es-ES" altLang="es-E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sym typeface="Wingdings" panose="05000000000000000000" pitchFamily="2" charset="2"/>
              </a:rPr>
              <a:t></a:t>
            </a:r>
            <a:r>
              <a:rPr kumimoji="0" lang="es-ES" altLang="es-E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s-ES" altLang="es-E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\e[x;ym</a:t>
            </a:r>
            <a:r>
              <a:rPr kumimoji="0" lang="es-ES" altLang="es-E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</a:t>
            </a:r>
            <a:r>
              <a:rPr lang="es-ES" altLang="es-ES">
                <a:latin typeface="Arial Unicode MS"/>
              </a:rPr>
              <a:t>where x;y is the color pair</a:t>
            </a:r>
            <a:r>
              <a:rPr kumimoji="0" lang="es-ES" altLang="es-E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2" name="Tabla 51">
            <a:extLst>
              <a:ext uri="{FF2B5EF4-FFF2-40B4-BE49-F238E27FC236}">
                <a16:creationId xmlns:a16="http://schemas.microsoft.com/office/drawing/2014/main" id="{12149461-298D-2F0B-4C28-D216AD09B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310819"/>
              </p:ext>
            </p:extLst>
          </p:nvPr>
        </p:nvGraphicFramePr>
        <p:xfrm>
          <a:off x="634681" y="3406971"/>
          <a:ext cx="2486294" cy="2304000"/>
        </p:xfrm>
        <a:graphic>
          <a:graphicData uri="http://schemas.openxmlformats.org/drawingml/2006/table">
            <a:tbl>
              <a:tblPr/>
              <a:tblGrid>
                <a:gridCol w="1243147">
                  <a:extLst>
                    <a:ext uri="{9D8B030D-6E8A-4147-A177-3AD203B41FA5}">
                      <a16:colId xmlns:a16="http://schemas.microsoft.com/office/drawing/2014/main" val="3120928809"/>
                    </a:ext>
                  </a:extLst>
                </a:gridCol>
                <a:gridCol w="1243147">
                  <a:extLst>
                    <a:ext uri="{9D8B030D-6E8A-4147-A177-3AD203B41FA5}">
                      <a16:colId xmlns:a16="http://schemas.microsoft.com/office/drawing/2014/main" val="2337650471"/>
                    </a:ext>
                  </a:extLst>
                </a:gridCol>
              </a:tblGrid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 b="1"/>
                        <a:t>Color</a:t>
                      </a:r>
                      <a:endParaRPr lang="es-ES" sz="1500"/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/>
                        <a:t>Code</a:t>
                      </a:r>
                      <a:endParaRPr lang="es-ES" sz="1500"/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00914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Black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0;30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62081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Red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0;31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463227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Green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0;32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25683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Brown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0;33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012007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Blue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0;34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908837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Purple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0;35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373936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Cyan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0;36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442202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Light gray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0;37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44454"/>
                  </a:ext>
                </a:extLst>
              </a:tr>
            </a:tbl>
          </a:graphicData>
        </a:graphic>
      </p:graphicFrame>
      <p:graphicFrame>
        <p:nvGraphicFramePr>
          <p:cNvPr id="53" name="Tabla 52">
            <a:extLst>
              <a:ext uri="{FF2B5EF4-FFF2-40B4-BE49-F238E27FC236}">
                <a16:creationId xmlns:a16="http://schemas.microsoft.com/office/drawing/2014/main" id="{5A470A1A-A667-F2EE-4942-A32C0D835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04066"/>
              </p:ext>
            </p:extLst>
          </p:nvPr>
        </p:nvGraphicFramePr>
        <p:xfrm>
          <a:off x="3428055" y="3406971"/>
          <a:ext cx="2351920" cy="2304000"/>
        </p:xfrm>
        <a:graphic>
          <a:graphicData uri="http://schemas.openxmlformats.org/drawingml/2006/table">
            <a:tbl>
              <a:tblPr/>
              <a:tblGrid>
                <a:gridCol w="1175960">
                  <a:extLst>
                    <a:ext uri="{9D8B030D-6E8A-4147-A177-3AD203B41FA5}">
                      <a16:colId xmlns:a16="http://schemas.microsoft.com/office/drawing/2014/main" val="2304705781"/>
                    </a:ext>
                  </a:extLst>
                </a:gridCol>
                <a:gridCol w="1175960">
                  <a:extLst>
                    <a:ext uri="{9D8B030D-6E8A-4147-A177-3AD203B41FA5}">
                      <a16:colId xmlns:a16="http://schemas.microsoft.com/office/drawing/2014/main" val="2722543234"/>
                    </a:ext>
                  </a:extLst>
                </a:gridCol>
              </a:tblGrid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 b="1"/>
                        <a:t>Background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/>
                        <a:t>Code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331596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Black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0;40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659159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Red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0;41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453400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Green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0;42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57242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Brown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0;43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80207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Blue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0;44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22846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Purple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0;45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47003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Cyan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0;46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84467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Light gray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/>
                        <a:t>0;47</a:t>
                      </a:r>
                    </a:p>
                  </a:txBody>
                  <a:tcPr marL="77702" marR="777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862211"/>
                  </a:ext>
                </a:extLst>
              </a:tr>
            </a:tbl>
          </a:graphicData>
        </a:graphic>
      </p:graphicFrame>
      <p:sp>
        <p:nvSpPr>
          <p:cNvPr id="54" name="CuadroTexto 53">
            <a:extLst>
              <a:ext uri="{FF2B5EF4-FFF2-40B4-BE49-F238E27FC236}">
                <a16:creationId xmlns:a16="http://schemas.microsoft.com/office/drawing/2014/main" id="{A67EECB4-05EB-DAB3-C897-8F933827BC7F}"/>
              </a:ext>
            </a:extLst>
          </p:cNvPr>
          <p:cNvSpPr txBox="1"/>
          <p:nvPr/>
        </p:nvSpPr>
        <p:spPr>
          <a:xfrm>
            <a:off x="1094906" y="5808987"/>
            <a:ext cx="991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>
                <a:highlight>
                  <a:srgbClr val="00FFFF"/>
                </a:highlight>
              </a:rPr>
              <a:t>1</a:t>
            </a:r>
            <a:r>
              <a:rPr lang="es-ES" sz="1600">
                <a:highlight>
                  <a:srgbClr val="00FFFF"/>
                </a:highlight>
              </a:rPr>
              <a:t> for bold</a:t>
            </a:r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381A775F-4106-5316-7EF7-B3E6D7DDBD8A}"/>
              </a:ext>
            </a:extLst>
          </p:cNvPr>
          <p:cNvCxnSpPr>
            <a:cxnSpLocks/>
          </p:cNvCxnSpPr>
          <p:nvPr/>
        </p:nvCxnSpPr>
        <p:spPr>
          <a:xfrm flipH="1">
            <a:off x="2049293" y="5698156"/>
            <a:ext cx="280021" cy="327515"/>
          </a:xfrm>
          <a:prstGeom prst="straightConnector1">
            <a:avLst/>
          </a:prstGeom>
          <a:ln w="4127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7DE1FC5-821B-A7F7-83DE-0BED7D8F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19364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291">
            <a:off x="398141" y="265323"/>
            <a:ext cx="2364544" cy="23645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37" y="4364037"/>
            <a:ext cx="1833563" cy="183356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26008" y="1485695"/>
            <a:ext cx="80957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7200" b="1">
                <a:latin typeface="LiberationSans"/>
              </a:rPr>
              <a:t>COMMON TASKS</a:t>
            </a:r>
          </a:p>
          <a:p>
            <a:pPr algn="ctr"/>
            <a:r>
              <a:rPr lang="ca-ES" sz="7200" b="1">
                <a:latin typeface="LiberationSans"/>
              </a:rPr>
              <a:t>AND</a:t>
            </a:r>
          </a:p>
          <a:p>
            <a:pPr algn="ctr"/>
            <a:r>
              <a:rPr lang="ca-ES" sz="7200" b="1">
                <a:latin typeface="LiberationSans"/>
              </a:rPr>
              <a:t>ESSENTIAL TOOLS</a:t>
            </a:r>
            <a:endParaRPr lang="ca-ES" sz="72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3C626A5-1ED9-F6E2-78EC-2D8158B8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519339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90666" y="399535"/>
            <a:ext cx="5006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600" b="1">
                <a:latin typeface="LiberationSans-BoldItalic"/>
              </a:rPr>
              <a:t>Package Management</a:t>
            </a:r>
            <a:endParaRPr lang="ca-ES" sz="3600"/>
          </a:p>
        </p:txBody>
      </p:sp>
      <p:sp>
        <p:nvSpPr>
          <p:cNvPr id="5" name="Rectángulo 4"/>
          <p:cNvSpPr/>
          <p:nvPr/>
        </p:nvSpPr>
        <p:spPr>
          <a:xfrm>
            <a:off x="690666" y="4449019"/>
            <a:ext cx="456201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>
                <a:latin typeface="LiberationMono"/>
              </a:rPr>
              <a:t>zypper search &lt;name&gt;</a:t>
            </a:r>
          </a:p>
          <a:p>
            <a:r>
              <a:rPr lang="ca-ES">
                <a:latin typeface="LiberationMono"/>
              </a:rPr>
              <a:t>zypper install &lt;name&gt;</a:t>
            </a:r>
          </a:p>
          <a:p>
            <a:r>
              <a:rPr lang="ca-ES">
                <a:latin typeface="LiberationMono"/>
              </a:rPr>
              <a:t>zypper remove &lt;name&gt;</a:t>
            </a:r>
          </a:p>
          <a:p>
            <a:r>
              <a:rPr lang="ca-ES">
                <a:latin typeface="LiberationMono"/>
              </a:rPr>
              <a:t>zypper install --help</a:t>
            </a:r>
          </a:p>
          <a:p>
            <a:endParaRPr lang="ca-ES" u="sng">
              <a:latin typeface="LiberationMono"/>
            </a:endParaRPr>
          </a:p>
          <a:p>
            <a:endParaRPr lang="ca-ES" u="sng">
              <a:latin typeface="LiberationMono"/>
            </a:endParaRPr>
          </a:p>
          <a:p>
            <a:r>
              <a:rPr lang="ca-ES" u="sng">
                <a:latin typeface="LiberationMono"/>
              </a:rPr>
              <a:t>YaST Software Management (interactively)</a:t>
            </a:r>
            <a:endParaRPr lang="es-ES">
              <a:latin typeface="LiberationMon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29" y="1349831"/>
            <a:ext cx="7067045" cy="109614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90666" y="32956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>
                <a:latin typeface="LiberationMono"/>
              </a:rPr>
              <a:t>apt-get install </a:t>
            </a:r>
            <a:r>
              <a:rPr lang="ca-ES" i="1">
                <a:latin typeface="LiberationMono-Italic"/>
              </a:rPr>
              <a:t>package_name		Debian</a:t>
            </a:r>
          </a:p>
          <a:p>
            <a:r>
              <a:rPr lang="de-DE">
                <a:latin typeface="LiberationMono"/>
              </a:rPr>
              <a:t>yum install </a:t>
            </a:r>
            <a:r>
              <a:rPr lang="de-DE" i="1">
                <a:latin typeface="LiberationMono-Italic"/>
              </a:rPr>
              <a:t>package_name			Red Hat</a:t>
            </a:r>
          </a:p>
          <a:p>
            <a:r>
              <a:rPr lang="de-DE">
                <a:latin typeface="LiberationMono-Italic"/>
              </a:rPr>
              <a:t>zypper install </a:t>
            </a:r>
            <a:r>
              <a:rPr lang="de-DE" i="1">
                <a:latin typeface="LiberationMono-Italic"/>
              </a:rPr>
              <a:t>package_name		OpenSUSE</a:t>
            </a:r>
            <a:endParaRPr lang="ca-ES"/>
          </a:p>
        </p:txBody>
      </p:sp>
      <p:sp>
        <p:nvSpPr>
          <p:cNvPr id="8" name="Rectángulo 7"/>
          <p:cNvSpPr/>
          <p:nvPr/>
        </p:nvSpPr>
        <p:spPr>
          <a:xfrm>
            <a:off x="690666" y="2775467"/>
            <a:ext cx="5843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LiberationSans"/>
              </a:rPr>
              <a:t>Installing a Package from a Repository</a:t>
            </a:r>
            <a:endParaRPr lang="ca-ES" sz="2400" b="1">
              <a:solidFill>
                <a:srgbClr val="FF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37944" y="5275996"/>
            <a:ext cx="542834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a-ES" b="1">
                <a:latin typeface="LiberationMono"/>
              </a:rPr>
              <a:t>zypper</a:t>
            </a:r>
            <a:r>
              <a:rPr lang="ca-ES">
                <a:latin typeface="LiberationMono"/>
              </a:rPr>
              <a:t> install /path/to/manually/downloaded.</a:t>
            </a:r>
            <a:r>
              <a:rPr lang="ca-ES" b="1">
                <a:latin typeface="LiberationMono"/>
              </a:rPr>
              <a:t>rpm</a:t>
            </a:r>
          </a:p>
          <a:p>
            <a:endParaRPr lang="es-ES">
              <a:latin typeface="LiberationMono"/>
            </a:endParaRPr>
          </a:p>
          <a:p>
            <a:r>
              <a:rPr lang="ca-ES" b="1">
                <a:solidFill>
                  <a:srgbClr val="4500F0"/>
                </a:solidFill>
                <a:latin typeface="LiberationMono"/>
              </a:rPr>
              <a:t>Tarball</a:t>
            </a:r>
            <a:r>
              <a:rPr lang="ca-ES">
                <a:latin typeface="LiberationMono"/>
              </a:rPr>
              <a:t> files (.tar / .tar.gz / tar.bz2)</a:t>
            </a:r>
          </a:p>
          <a:p>
            <a:r>
              <a:rPr lang="ca-ES" b="1">
                <a:latin typeface="LiberationMono"/>
              </a:rPr>
              <a:t>INSTALL, README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9D051D-5F5E-37F5-1F96-A56816DF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008878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74551" y="399535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600" b="1">
                <a:latin typeface="LiberationSans-BoldItalic"/>
              </a:rPr>
              <a:t>Storage Media</a:t>
            </a:r>
            <a:endParaRPr lang="ca-ES" sz="3600"/>
          </a:p>
        </p:txBody>
      </p:sp>
      <p:sp>
        <p:nvSpPr>
          <p:cNvPr id="5" name="Rectángulo 4"/>
          <p:cNvSpPr/>
          <p:nvPr/>
        </p:nvSpPr>
        <p:spPr>
          <a:xfrm>
            <a:off x="584048" y="1401020"/>
            <a:ext cx="4458272" cy="2343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latin typeface="LiberationMono"/>
              </a:rPr>
              <a:t>mount</a:t>
            </a:r>
            <a:r>
              <a:rPr lang="en-US" sz="2000">
                <a:latin typeface="LiberationMono"/>
              </a:rPr>
              <a:t> – Mount a file system</a:t>
            </a:r>
          </a:p>
          <a:p>
            <a:pPr>
              <a:lnSpc>
                <a:spcPct val="150000"/>
              </a:lnSpc>
            </a:pPr>
            <a:r>
              <a:rPr lang="en-US" sz="2000" b="1">
                <a:latin typeface="LiberationMono"/>
              </a:rPr>
              <a:t>umount</a:t>
            </a:r>
            <a:r>
              <a:rPr lang="en-US" sz="2000">
                <a:latin typeface="LiberationMono"/>
              </a:rPr>
              <a:t> – Unmount a file system</a:t>
            </a:r>
          </a:p>
          <a:p>
            <a:pPr>
              <a:lnSpc>
                <a:spcPct val="150000"/>
              </a:lnSpc>
            </a:pPr>
            <a:r>
              <a:rPr lang="en-US" sz="2000" b="1">
                <a:latin typeface="LiberationMono"/>
              </a:rPr>
              <a:t>fsck</a:t>
            </a:r>
            <a:r>
              <a:rPr lang="en-US" sz="2000">
                <a:latin typeface="LiberationMono"/>
              </a:rPr>
              <a:t> – Check and repair a file system</a:t>
            </a:r>
          </a:p>
          <a:p>
            <a:pPr>
              <a:lnSpc>
                <a:spcPct val="150000"/>
              </a:lnSpc>
            </a:pPr>
            <a:r>
              <a:rPr lang="ca-ES" sz="2000" b="1">
                <a:latin typeface="LiberationMono"/>
              </a:rPr>
              <a:t>fdisk</a:t>
            </a:r>
            <a:r>
              <a:rPr lang="ca-ES" sz="2000">
                <a:latin typeface="LiberationMono"/>
              </a:rPr>
              <a:t> – Manipulate disk partition table</a:t>
            </a:r>
          </a:p>
          <a:p>
            <a:pPr>
              <a:lnSpc>
                <a:spcPct val="150000"/>
              </a:lnSpc>
            </a:pPr>
            <a:r>
              <a:rPr lang="en-US" sz="2000" b="1">
                <a:latin typeface="LiberationMono"/>
              </a:rPr>
              <a:t>mkfs</a:t>
            </a:r>
            <a:r>
              <a:rPr lang="en-US" sz="2000">
                <a:latin typeface="LiberationMono"/>
              </a:rPr>
              <a:t> – Create a file system</a:t>
            </a:r>
            <a:endParaRPr lang="ca-ES" sz="2000">
              <a:latin typeface="LiberationMono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413267" y="1430049"/>
            <a:ext cx="6198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>
                <a:latin typeface="LiberationMono"/>
              </a:rPr>
              <a:t>/etc/fstab </a:t>
            </a:r>
            <a:r>
              <a:rPr lang="en-US">
                <a:latin typeface="LiberationSerif"/>
              </a:rPr>
              <a:t>lists the devices (typically hard disk partitions) that are to be mounted at boot time</a:t>
            </a:r>
            <a:endParaRPr lang="ca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296" y="2219818"/>
            <a:ext cx="6227191" cy="159368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546090" y="3853934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>
                <a:solidFill>
                  <a:srgbClr val="FF66FF"/>
                </a:solidFill>
                <a:latin typeface="LiberationSerif"/>
              </a:rPr>
              <a:t>Device</a:t>
            </a:r>
            <a:endParaRPr lang="ca-ES">
              <a:solidFill>
                <a:srgbClr val="FF66FF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52858" y="385393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>
                <a:solidFill>
                  <a:srgbClr val="FF66FF"/>
                </a:solidFill>
                <a:latin typeface="LiberationSerif"/>
              </a:rPr>
              <a:t>Mount point</a:t>
            </a:r>
            <a:endParaRPr lang="ca-ES">
              <a:solidFill>
                <a:srgbClr val="FF66FF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921876" y="385393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>
                <a:solidFill>
                  <a:srgbClr val="FF66FF"/>
                </a:solidFill>
                <a:latin typeface="LiberationSerif"/>
              </a:rPr>
              <a:t>FS type</a:t>
            </a:r>
            <a:endParaRPr lang="ca-ES">
              <a:solidFill>
                <a:srgbClr val="FF66FF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901631" y="385393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66FF"/>
                </a:solidFill>
                <a:latin typeface="LiberationSerif"/>
              </a:rPr>
              <a:t>Options</a:t>
            </a:r>
            <a:endParaRPr lang="ca-ES">
              <a:solidFill>
                <a:srgbClr val="FF66FF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630838" y="4336839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a-ES">
                <a:solidFill>
                  <a:srgbClr val="FF66FF"/>
                </a:solidFill>
                <a:latin typeface="LiberationSerif"/>
              </a:rPr>
              <a:t>Frequency</a:t>
            </a:r>
          </a:p>
          <a:p>
            <a:pPr algn="r"/>
            <a:r>
              <a:rPr lang="es-ES">
                <a:solidFill>
                  <a:srgbClr val="FF66FF"/>
                </a:solidFill>
                <a:latin typeface="LiberationSerif"/>
              </a:rPr>
              <a:t>to be backed up</a:t>
            </a:r>
            <a:endParaRPr lang="ca-ES">
              <a:solidFill>
                <a:srgbClr val="FF66FF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618475" y="5059194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a-ES">
                <a:solidFill>
                  <a:srgbClr val="FF66FF"/>
                </a:solidFill>
                <a:latin typeface="LiberationSerif"/>
              </a:rPr>
              <a:t>Order</a:t>
            </a:r>
          </a:p>
          <a:p>
            <a:pPr algn="r"/>
            <a:r>
              <a:rPr lang="es-ES">
                <a:solidFill>
                  <a:srgbClr val="FF66FF"/>
                </a:solidFill>
                <a:latin typeface="LiberationSerif"/>
              </a:rPr>
              <a:t>for checking</a:t>
            </a:r>
            <a:endParaRPr lang="ca-ES">
              <a:solidFill>
                <a:srgbClr val="FF66FF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11103428" y="3853934"/>
            <a:ext cx="333829" cy="413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11575144" y="3861191"/>
            <a:ext cx="65313" cy="1015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79253" y="6277820"/>
            <a:ext cx="6199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i="1">
                <a:solidFill>
                  <a:srgbClr val="4500F0"/>
                </a:solidFill>
                <a:latin typeface="LiberationSerif-Italic"/>
              </a:rPr>
              <a:t>device</a:t>
            </a:r>
            <a:r>
              <a:rPr lang="ca-ES" i="1">
                <a:latin typeface="LiberationSerif-Italic"/>
              </a:rPr>
              <a:t> </a:t>
            </a:r>
            <a:r>
              <a:rPr lang="ca-ES">
                <a:latin typeface="LiberationSerif"/>
              </a:rPr>
              <a:t>on </a:t>
            </a:r>
            <a:r>
              <a:rPr lang="ca-ES" b="1" i="1">
                <a:solidFill>
                  <a:srgbClr val="FF0000"/>
                </a:solidFill>
                <a:latin typeface="LiberationSerif-Italic"/>
              </a:rPr>
              <a:t>mount_point</a:t>
            </a:r>
            <a:r>
              <a:rPr lang="ca-ES" i="1">
                <a:latin typeface="LiberationSerif-Italic"/>
              </a:rPr>
              <a:t> </a:t>
            </a:r>
            <a:r>
              <a:rPr lang="ca-ES">
                <a:latin typeface="LiberationSerif"/>
              </a:rPr>
              <a:t>type </a:t>
            </a:r>
            <a:r>
              <a:rPr lang="ca-ES" b="1" i="1">
                <a:solidFill>
                  <a:srgbClr val="ED03DC"/>
                </a:solidFill>
                <a:latin typeface="LiberationSerif-Italic"/>
              </a:rPr>
              <a:t>file_system_type</a:t>
            </a:r>
            <a:r>
              <a:rPr lang="ca-ES" i="1">
                <a:latin typeface="LiberationSerif-Italic"/>
              </a:rPr>
              <a:t> </a:t>
            </a:r>
            <a:r>
              <a:rPr lang="ca-ES">
                <a:latin typeface="LiberationSerif"/>
              </a:rPr>
              <a:t>(</a:t>
            </a:r>
            <a:r>
              <a:rPr lang="ca-ES" b="1" i="1">
                <a:latin typeface="LiberationSerif-Italic"/>
              </a:rPr>
              <a:t>options</a:t>
            </a:r>
            <a:r>
              <a:rPr lang="ca-ES">
                <a:latin typeface="LiberationSerif"/>
              </a:rPr>
              <a:t>)</a:t>
            </a:r>
            <a:endParaRPr lang="ca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8" y="4534646"/>
            <a:ext cx="6198774" cy="1641573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705100" y="4553696"/>
            <a:ext cx="734786" cy="298611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33AE413-3FA2-9855-FF24-E31F117E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330134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65190" y="443984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600" b="1">
                <a:latin typeface="LiberationSans-BoldItalic"/>
              </a:rPr>
              <a:t>Networking</a:t>
            </a:r>
            <a:endParaRPr lang="ca-ES" sz="3600"/>
          </a:p>
        </p:txBody>
      </p:sp>
      <p:sp>
        <p:nvSpPr>
          <p:cNvPr id="5" name="Rectángulo 4"/>
          <p:cNvSpPr/>
          <p:nvPr/>
        </p:nvSpPr>
        <p:spPr>
          <a:xfrm>
            <a:off x="1082675" y="1708594"/>
            <a:ext cx="9734550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>
                <a:latin typeface="OpenSymbol"/>
              </a:rPr>
              <a:t>● </a:t>
            </a:r>
            <a:r>
              <a:rPr lang="en-US" sz="2400" b="1">
                <a:highlight>
                  <a:srgbClr val="FFFF00"/>
                </a:highlight>
                <a:latin typeface="LiberationMono"/>
              </a:rPr>
              <a:t>ping</a:t>
            </a:r>
            <a:r>
              <a:rPr lang="en-US" sz="2400">
                <a:latin typeface="LiberationMono"/>
              </a:rPr>
              <a:t> </a:t>
            </a:r>
            <a:r>
              <a:rPr lang="en-US" sz="2400">
                <a:latin typeface="LiberationSerif"/>
              </a:rPr>
              <a:t>– Send an ICMP ECHO_REQUEST to network hosts</a:t>
            </a:r>
          </a:p>
          <a:p>
            <a:pPr>
              <a:lnSpc>
                <a:spcPct val="200000"/>
              </a:lnSpc>
            </a:pPr>
            <a:r>
              <a:rPr lang="en-US" sz="1400">
                <a:latin typeface="OpenSymbol"/>
              </a:rPr>
              <a:t>● </a:t>
            </a:r>
            <a:r>
              <a:rPr lang="en-US" sz="2400" b="1">
                <a:highlight>
                  <a:srgbClr val="FFFF00"/>
                </a:highlight>
                <a:latin typeface="LiberationMono"/>
              </a:rPr>
              <a:t>traceroute</a:t>
            </a:r>
            <a:r>
              <a:rPr lang="en-US" sz="2400">
                <a:latin typeface="LiberationMono"/>
              </a:rPr>
              <a:t> </a:t>
            </a:r>
            <a:r>
              <a:rPr lang="en-US" sz="2400">
                <a:latin typeface="LiberationSerif"/>
              </a:rPr>
              <a:t>– Print the route packets trace to a network host</a:t>
            </a:r>
          </a:p>
          <a:p>
            <a:pPr>
              <a:lnSpc>
                <a:spcPct val="200000"/>
              </a:lnSpc>
            </a:pPr>
            <a:r>
              <a:rPr lang="en-US" sz="1400">
                <a:latin typeface="OpenSymbol"/>
              </a:rPr>
              <a:t>● </a:t>
            </a:r>
            <a:r>
              <a:rPr lang="en-US" sz="2400" b="1">
                <a:highlight>
                  <a:srgbClr val="FFFF00"/>
                </a:highlight>
                <a:latin typeface="LiberationMono"/>
              </a:rPr>
              <a:t>ip</a:t>
            </a:r>
            <a:r>
              <a:rPr lang="en-US" sz="2400">
                <a:latin typeface="LiberationMono"/>
              </a:rPr>
              <a:t> </a:t>
            </a:r>
            <a:r>
              <a:rPr lang="en-US" sz="2400">
                <a:latin typeface="LiberationSerif"/>
              </a:rPr>
              <a:t>– Show / manipulate routing, devices, policy routing and tunnels</a:t>
            </a:r>
          </a:p>
          <a:p>
            <a:pPr>
              <a:lnSpc>
                <a:spcPct val="200000"/>
              </a:lnSpc>
            </a:pPr>
            <a:r>
              <a:rPr lang="ca-ES" sz="1400">
                <a:latin typeface="OpenSymbol"/>
              </a:rPr>
              <a:t>● </a:t>
            </a:r>
            <a:r>
              <a:rPr lang="ca-ES" sz="2400" b="1">
                <a:highlight>
                  <a:srgbClr val="FFFF00"/>
                </a:highlight>
                <a:latin typeface="LiberationMono"/>
              </a:rPr>
              <a:t>ftp</a:t>
            </a:r>
            <a:r>
              <a:rPr lang="ca-ES" sz="2400">
                <a:latin typeface="LiberationMono"/>
              </a:rPr>
              <a:t> </a:t>
            </a:r>
            <a:r>
              <a:rPr lang="ca-ES" sz="2400">
                <a:latin typeface="LiberationSerif"/>
              </a:rPr>
              <a:t>– Internet file transfer program</a:t>
            </a:r>
          </a:p>
          <a:p>
            <a:pPr>
              <a:lnSpc>
                <a:spcPct val="200000"/>
              </a:lnSpc>
            </a:pPr>
            <a:r>
              <a:rPr lang="en-US" sz="1400">
                <a:latin typeface="OpenSymbol"/>
              </a:rPr>
              <a:t>● </a:t>
            </a:r>
            <a:r>
              <a:rPr lang="en-US" sz="2400" b="1">
                <a:highlight>
                  <a:srgbClr val="FFFF00"/>
                </a:highlight>
                <a:latin typeface="LiberationMono"/>
              </a:rPr>
              <a:t>ssh</a:t>
            </a:r>
            <a:r>
              <a:rPr lang="en-US" sz="2400">
                <a:latin typeface="LiberationMono"/>
              </a:rPr>
              <a:t> </a:t>
            </a:r>
            <a:r>
              <a:rPr lang="en-US" sz="2400">
                <a:latin typeface="LiberationSerif"/>
              </a:rPr>
              <a:t>– OpenSSH SSH client (remote login program)</a:t>
            </a:r>
            <a:endParaRPr lang="ca-ES" sz="24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6E4021-20DA-8766-2973-7CB78F50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42169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0700" y="371475"/>
            <a:ext cx="1079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>
                <a:solidFill>
                  <a:srgbClr val="ED03DC"/>
                </a:solidFill>
                <a:latin typeface="LiberationMono"/>
              </a:rPr>
              <a:t>ping</a:t>
            </a:r>
            <a:r>
              <a:rPr lang="en-US">
                <a:latin typeface="LiberationMono"/>
              </a:rPr>
              <a:t> </a:t>
            </a:r>
            <a:r>
              <a:rPr lang="en-US">
                <a:latin typeface="LiberationSerif"/>
              </a:rPr>
              <a:t>command sends a special network packet called an ICMP ECHO_REQUEST to a specified host. Most network devices receiving this packet will reply to it, allowing the network connection to be verified.</a:t>
            </a:r>
            <a:endParaRPr lang="ca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76" y="1135085"/>
            <a:ext cx="5486024" cy="33853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94500" y="1084285"/>
            <a:ext cx="4379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/>
              <a:t>www.google.com	cpuserv.uv.es</a:t>
            </a:r>
            <a:endParaRPr lang="ca-ES" sz="2000" b="1"/>
          </a:p>
        </p:txBody>
      </p:sp>
      <p:sp>
        <p:nvSpPr>
          <p:cNvPr id="7" name="Rectángulo 6"/>
          <p:cNvSpPr/>
          <p:nvPr/>
        </p:nvSpPr>
        <p:spPr>
          <a:xfrm>
            <a:off x="571500" y="1552801"/>
            <a:ext cx="8623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LiberationSerif"/>
              </a:rPr>
              <a:t>A properly performing network will exhibit 0 percent packet </a:t>
            </a:r>
            <a:r>
              <a:rPr lang="ca-ES">
                <a:solidFill>
                  <a:schemeClr val="accent2"/>
                </a:solidFill>
                <a:latin typeface="LiberationSerif"/>
              </a:rPr>
              <a:t>loss.</a:t>
            </a:r>
            <a:endParaRPr lang="ca-ES">
              <a:solidFill>
                <a:schemeClr val="accent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20700" y="2370468"/>
            <a:ext cx="11099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>
                <a:solidFill>
                  <a:srgbClr val="ED03DC"/>
                </a:solidFill>
                <a:latin typeface="LiberationMono"/>
              </a:rPr>
              <a:t>traceroute</a:t>
            </a:r>
            <a:r>
              <a:rPr lang="en-US">
                <a:latin typeface="LiberationMono"/>
              </a:rPr>
              <a:t> </a:t>
            </a:r>
            <a:r>
              <a:rPr lang="en-US">
                <a:latin typeface="LiberationSerif"/>
              </a:rPr>
              <a:t>lists all the “hops” network traffic takes to get from the local system to a specified </a:t>
            </a:r>
            <a:r>
              <a:rPr lang="ca-ES">
                <a:latin typeface="LiberationSerif"/>
              </a:rPr>
              <a:t>host.</a:t>
            </a:r>
            <a:endParaRPr lang="ca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2795506"/>
            <a:ext cx="6204359" cy="36442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94924" y="3241575"/>
            <a:ext cx="1136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LiberationSerif"/>
              </a:rPr>
              <a:t>For routers that provided identifying information, we see their hostnames, IP addresses, and performance data</a:t>
            </a:r>
            <a:endParaRPr lang="ca-ES">
              <a:solidFill>
                <a:schemeClr val="accent2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69524" y="4067858"/>
            <a:ext cx="1107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>
                <a:solidFill>
                  <a:srgbClr val="ED03DC"/>
                </a:solidFill>
                <a:latin typeface="LiberationMono"/>
              </a:rPr>
              <a:t>ip</a:t>
            </a:r>
            <a:r>
              <a:rPr lang="en-US">
                <a:latin typeface="LiberationMono"/>
              </a:rPr>
              <a:t> </a:t>
            </a:r>
            <a:r>
              <a:rPr lang="en-US">
                <a:latin typeface="LiberationSerif"/>
              </a:rPr>
              <a:t>is a multi-purpose network configuration tool that makes use of the full range networking of features available in </a:t>
            </a:r>
            <a:r>
              <a:rPr lang="en-US">
                <a:latin typeface="LiberationMono"/>
              </a:rPr>
              <a:t>modern Linux kernels. It replaces the earlier and now deprecated </a:t>
            </a:r>
            <a:r>
              <a:rPr lang="en-US" b="1">
                <a:latin typeface="LiberationMono"/>
              </a:rPr>
              <a:t>ifconfig</a:t>
            </a:r>
            <a:r>
              <a:rPr lang="en-US">
                <a:latin typeface="LiberationMono"/>
              </a:rPr>
              <a:t> program. We can examine a system's </a:t>
            </a:r>
            <a:r>
              <a:rPr lang="en-US" b="1" u="sng">
                <a:solidFill>
                  <a:srgbClr val="4500F0"/>
                </a:solidFill>
                <a:latin typeface="LiberationMono"/>
              </a:rPr>
              <a:t>network </a:t>
            </a:r>
            <a:r>
              <a:rPr lang="ca-ES" b="1" u="sng">
                <a:solidFill>
                  <a:srgbClr val="4500F0"/>
                </a:solidFill>
                <a:latin typeface="LiberationMono"/>
              </a:rPr>
              <a:t>interfaces </a:t>
            </a:r>
            <a:r>
              <a:rPr lang="ca-ES">
                <a:latin typeface="LiberationMono"/>
              </a:rPr>
              <a:t>and </a:t>
            </a:r>
            <a:r>
              <a:rPr lang="ca-ES" b="1" u="sng">
                <a:solidFill>
                  <a:srgbClr val="4500F0"/>
                </a:solidFill>
                <a:latin typeface="LiberationMono"/>
              </a:rPr>
              <a:t>routing table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571876" y="2159000"/>
            <a:ext cx="10908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590550" y="3807632"/>
            <a:ext cx="10908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74" y="5138722"/>
            <a:ext cx="5291850" cy="33933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888874" y="512366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effectLst>
                  <a:glow rad="381000">
                    <a:srgbClr val="E7E7E7"/>
                  </a:glow>
                </a:effectLst>
                <a:latin typeface="LiberationMono"/>
              </a:rPr>
              <a:t>ip address</a:t>
            </a:r>
            <a:endParaRPr lang="ca-ES" b="1">
              <a:effectLst>
                <a:glow rad="381000">
                  <a:srgbClr val="E7E7E7"/>
                </a:glow>
              </a:effectLst>
              <a:latin typeface="LiberationMono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46100" y="5625482"/>
            <a:ext cx="10071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>
                <a:solidFill>
                  <a:srgbClr val="FF9B9B"/>
                </a:solidFill>
                <a:latin typeface="LiberationMono"/>
              </a:rPr>
              <a:t>&gt;</a:t>
            </a:r>
            <a:r>
              <a:rPr lang="ca-ES">
                <a:latin typeface="LiberationMono"/>
              </a:rPr>
              <a:t> Three network </a:t>
            </a:r>
            <a:r>
              <a:rPr lang="ca-ES" b="1">
                <a:latin typeface="LiberationMono"/>
              </a:rPr>
              <a:t>interfaces</a:t>
            </a:r>
            <a:r>
              <a:rPr lang="ca-ES">
                <a:latin typeface="LiberationMono"/>
              </a:rPr>
              <a:t>:  </a:t>
            </a:r>
            <a:r>
              <a:rPr lang="ca-ES" i="1">
                <a:latin typeface="LiberationMono"/>
              </a:rPr>
              <a:t>loopback interface (lp) </a:t>
            </a:r>
            <a:r>
              <a:rPr lang="es-ES">
                <a:latin typeface="LiberationMono"/>
              </a:rPr>
              <a:t>and two </a:t>
            </a:r>
            <a:r>
              <a:rPr lang="es-ES" i="1">
                <a:latin typeface="LiberationMono"/>
              </a:rPr>
              <a:t>ethernet interfaces (eth#)</a:t>
            </a:r>
          </a:p>
          <a:p>
            <a:r>
              <a:rPr lang="en-US">
                <a:solidFill>
                  <a:srgbClr val="FF9B9B"/>
                </a:solidFill>
                <a:latin typeface="LiberationMono"/>
              </a:rPr>
              <a:t>&gt;</a:t>
            </a:r>
            <a:r>
              <a:rPr lang="en-US" b="1">
                <a:latin typeface="LiberationMono"/>
              </a:rPr>
              <a:t> UP</a:t>
            </a:r>
            <a:r>
              <a:rPr lang="en-US">
                <a:latin typeface="LiberationMono"/>
              </a:rPr>
              <a:t> </a:t>
            </a:r>
            <a:r>
              <a:rPr lang="en-US">
                <a:latin typeface="LiberationSerif"/>
              </a:rPr>
              <a:t>indicates that the network interface </a:t>
            </a:r>
            <a:r>
              <a:rPr lang="ca-ES">
                <a:latin typeface="LiberationSerif"/>
              </a:rPr>
              <a:t>is </a:t>
            </a:r>
            <a:r>
              <a:rPr lang="ca-ES" b="1">
                <a:latin typeface="LiberationSerif"/>
              </a:rPr>
              <a:t>enable</a:t>
            </a:r>
            <a:endParaRPr lang="ca-ES" b="1"/>
          </a:p>
          <a:p>
            <a:r>
              <a:rPr lang="en-US">
                <a:solidFill>
                  <a:srgbClr val="FF9B9B"/>
                </a:solidFill>
                <a:latin typeface="LiberationMono"/>
              </a:rPr>
              <a:t>&gt;</a:t>
            </a:r>
            <a:r>
              <a:rPr lang="en-US">
                <a:latin typeface="LiberationMono"/>
              </a:rPr>
              <a:t> Valid </a:t>
            </a:r>
            <a:r>
              <a:rPr lang="en-US" b="1">
                <a:latin typeface="LiberationMono"/>
              </a:rPr>
              <a:t>IP address </a:t>
            </a:r>
            <a:r>
              <a:rPr lang="en-US">
                <a:latin typeface="LiberationMono"/>
              </a:rPr>
              <a:t>in the </a:t>
            </a:r>
            <a:r>
              <a:rPr lang="en-US" b="1">
                <a:latin typeface="LiberationMono"/>
              </a:rPr>
              <a:t>inet</a:t>
            </a:r>
            <a:r>
              <a:rPr lang="en-US">
                <a:latin typeface="LiberationMono"/>
              </a:rPr>
              <a:t> field</a:t>
            </a:r>
            <a:endParaRPr lang="ca-ES" i="1">
              <a:latin typeface="LiberationMono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AFDFD6B-F71D-0B64-B8E0-012B503D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79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849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AACEB9F-E46F-43D9-A706-1AD7D84BAA63}"/>
              </a:ext>
            </a:extLst>
          </p:cNvPr>
          <p:cNvSpPr txBox="1"/>
          <p:nvPr/>
        </p:nvSpPr>
        <p:spPr>
          <a:xfrm>
            <a:off x="4835071" y="397328"/>
            <a:ext cx="2637966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4400" b="1"/>
              <a:t>Evaluation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01176E-B855-4659-A13B-9507E5A24E3D}"/>
              </a:ext>
            </a:extLst>
          </p:cNvPr>
          <p:cNvSpPr txBox="1"/>
          <p:nvPr/>
        </p:nvSpPr>
        <p:spPr>
          <a:xfrm>
            <a:off x="918028" y="2093686"/>
            <a:ext cx="1056193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/>
              <a:t>1) Exercices along the lectures (</a:t>
            </a:r>
            <a:r>
              <a:rPr lang="es-ES" sz="3600" b="1" u="sng">
                <a:highlight>
                  <a:srgbClr val="FFFF00"/>
                </a:highlight>
              </a:rPr>
              <a:t>continuous assessment</a:t>
            </a:r>
            <a:r>
              <a:rPr lang="es-ES" sz="3600"/>
              <a:t>)</a:t>
            </a:r>
          </a:p>
          <a:p>
            <a:pPr marL="285750" indent="-285750">
              <a:buFontTx/>
              <a:buChar char="-"/>
            </a:pPr>
            <a:endParaRPr lang="es-ES" sz="2400"/>
          </a:p>
          <a:p>
            <a:pPr marL="285750" indent="-285750">
              <a:buFontTx/>
              <a:buChar char="-"/>
            </a:pPr>
            <a:endParaRPr lang="es-ES" sz="3600"/>
          </a:p>
          <a:p>
            <a:r>
              <a:rPr lang="es-ES" sz="3600"/>
              <a:t>2) Final </a:t>
            </a:r>
            <a:r>
              <a:rPr lang="es-ES" sz="3600" b="1" u="sng">
                <a:highlight>
                  <a:srgbClr val="FFFF00"/>
                </a:highlight>
              </a:rPr>
              <a:t>exam</a:t>
            </a:r>
            <a:r>
              <a:rPr lang="es-ES" sz="3600"/>
              <a:t>:</a:t>
            </a:r>
          </a:p>
          <a:p>
            <a:endParaRPr lang="es-ES" sz="1600"/>
          </a:p>
          <a:p>
            <a:pPr marL="285750" indent="-285750">
              <a:buFontTx/>
              <a:buChar char="-"/>
            </a:pPr>
            <a:r>
              <a:rPr lang="es-ES" sz="3600"/>
              <a:t>A set of </a:t>
            </a:r>
            <a:r>
              <a:rPr lang="es-ES" sz="3600" b="1">
                <a:solidFill>
                  <a:srgbClr val="4500F0"/>
                </a:solidFill>
              </a:rPr>
              <a:t>multiple-choice exercises</a:t>
            </a:r>
          </a:p>
          <a:p>
            <a:pPr marL="285750" indent="-285750">
              <a:buFontTx/>
              <a:buChar char="-"/>
            </a:pPr>
            <a:r>
              <a:rPr lang="es-ES" sz="3600"/>
              <a:t>A </a:t>
            </a:r>
            <a:r>
              <a:rPr lang="es-ES" sz="3600" b="1">
                <a:solidFill>
                  <a:srgbClr val="4500F0"/>
                </a:solidFill>
              </a:rPr>
              <a:t>programming exercise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AEB9DC-BCCC-9C0A-960D-E98A1EF4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44314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7315" y="323334"/>
            <a:ext cx="6856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LiberationSans-Bold"/>
              </a:rPr>
              <a:t>Transporting Files Over a Network</a:t>
            </a:r>
            <a:endParaRPr lang="ca-ES" sz="3200"/>
          </a:p>
        </p:txBody>
      </p:sp>
      <p:sp>
        <p:nvSpPr>
          <p:cNvPr id="5" name="Rectángulo 4"/>
          <p:cNvSpPr/>
          <p:nvPr/>
        </p:nvSpPr>
        <p:spPr>
          <a:xfrm>
            <a:off x="790347" y="1313934"/>
            <a:ext cx="4144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 b="1">
                <a:solidFill>
                  <a:srgbClr val="ED03DC"/>
                </a:solidFill>
                <a:latin typeface="LiberationMono"/>
              </a:rPr>
              <a:t>ftp</a:t>
            </a:r>
            <a:r>
              <a:rPr lang="ca-ES" sz="2800">
                <a:latin typeface="LiberationMono"/>
              </a:rPr>
              <a:t> (file transfer protocol)</a:t>
            </a:r>
            <a:endParaRPr lang="ca-ES" sz="2800"/>
          </a:p>
        </p:txBody>
      </p:sp>
      <p:sp>
        <p:nvSpPr>
          <p:cNvPr id="6" name="Rectángulo 5"/>
          <p:cNvSpPr/>
          <p:nvPr/>
        </p:nvSpPr>
        <p:spPr>
          <a:xfrm>
            <a:off x="5048730" y="1313934"/>
            <a:ext cx="3188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LiberationSerif"/>
              </a:rPr>
              <a:t>you often see URIs starting</a:t>
            </a:r>
          </a:p>
          <a:p>
            <a:r>
              <a:rPr lang="ca-ES">
                <a:latin typeface="LiberationSerif"/>
              </a:rPr>
              <a:t>with the protocol </a:t>
            </a:r>
            <a:r>
              <a:rPr lang="ca-ES">
                <a:latin typeface="LiberationMono"/>
              </a:rPr>
              <a:t>ftp://</a:t>
            </a:r>
            <a:endParaRPr lang="ca-ES"/>
          </a:p>
        </p:txBody>
      </p:sp>
      <p:sp>
        <p:nvSpPr>
          <p:cNvPr id="7" name="Rectángulo 6"/>
          <p:cNvSpPr/>
          <p:nvPr/>
        </p:nvSpPr>
        <p:spPr>
          <a:xfrm>
            <a:off x="810667" y="2283619"/>
            <a:ext cx="10291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LiberationSerif"/>
              </a:rPr>
              <a:t>FTP (in its original form) is not secure because it sends account names and passwords in </a:t>
            </a:r>
            <a:r>
              <a:rPr lang="en-US" b="1" i="1">
                <a:solidFill>
                  <a:srgbClr val="FF0000"/>
                </a:solidFill>
                <a:latin typeface="LiberationSerif"/>
              </a:rPr>
              <a:t>cleartext</a:t>
            </a:r>
            <a:endParaRPr lang="ca-ES" b="1" i="1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27" y="2937472"/>
            <a:ext cx="4805273" cy="20319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6487"/>
          <a:stretch/>
        </p:blipFill>
        <p:spPr>
          <a:xfrm>
            <a:off x="1384636" y="5963452"/>
            <a:ext cx="5847619" cy="3384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b="65480"/>
          <a:stretch/>
        </p:blipFill>
        <p:spPr>
          <a:xfrm>
            <a:off x="1379627" y="5099980"/>
            <a:ext cx="4805273" cy="2934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t="65599"/>
          <a:stretch/>
        </p:blipFill>
        <p:spPr>
          <a:xfrm>
            <a:off x="1379627" y="5532224"/>
            <a:ext cx="4805273" cy="29239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B325F95-138C-8746-5A14-37983933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45118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257" y="306643"/>
            <a:ext cx="8565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LiberationSans-Bold"/>
              </a:rPr>
              <a:t>Secure Communication with Remote Hosts</a:t>
            </a:r>
            <a:endParaRPr lang="ca-ES" sz="3200"/>
          </a:p>
        </p:txBody>
      </p:sp>
      <p:sp>
        <p:nvSpPr>
          <p:cNvPr id="5" name="CuadroTexto 4"/>
          <p:cNvSpPr txBox="1"/>
          <p:nvPr/>
        </p:nvSpPr>
        <p:spPr>
          <a:xfrm>
            <a:off x="526377" y="1027612"/>
            <a:ext cx="10691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>
                <a:highlight>
                  <a:srgbClr val="FFFF00"/>
                </a:highlight>
              </a:rPr>
              <a:t>ssh</a:t>
            </a:r>
            <a:r>
              <a:rPr lang="es-ES" sz="2000"/>
              <a:t> -  (</a:t>
            </a:r>
            <a:r>
              <a:rPr lang="es-ES" sz="2000" b="1" u="sng"/>
              <a:t>s</a:t>
            </a:r>
            <a:r>
              <a:rPr lang="es-ES" sz="2000"/>
              <a:t>ecure </a:t>
            </a:r>
            <a:r>
              <a:rPr lang="es-ES" sz="2000" b="1" u="sng"/>
              <a:t>sh</a:t>
            </a:r>
            <a:r>
              <a:rPr lang="es-ES" sz="2000"/>
              <a:t>ell) </a:t>
            </a:r>
            <a:r>
              <a:rPr lang="en-US" sz="2000"/>
              <a:t>solves the two problems of secure communication with a remote host.</a:t>
            </a:r>
          </a:p>
          <a:p>
            <a:pPr algn="just"/>
            <a:r>
              <a:rPr lang="en-US" sz="2000"/>
              <a:t>	</a:t>
            </a:r>
            <a:r>
              <a:rPr lang="en-US" sz="2000" b="1">
                <a:solidFill>
                  <a:srgbClr val="ED03DC"/>
                </a:solidFill>
              </a:rPr>
              <a:t>1. </a:t>
            </a:r>
            <a:r>
              <a:rPr lang="en-US" sz="2000"/>
              <a:t>It authenticates that the remote host is who it says it is (thus preventing so-called </a:t>
            </a:r>
            <a:br>
              <a:rPr lang="en-US" sz="2000"/>
            </a:br>
            <a:r>
              <a:rPr lang="en-US" sz="2000"/>
              <a:t>		</a:t>
            </a:r>
            <a:r>
              <a:rPr lang="ca-ES" sz="2000"/>
              <a:t>man-in-the-middle attacks).</a:t>
            </a:r>
          </a:p>
          <a:p>
            <a:pPr algn="just"/>
            <a:r>
              <a:rPr lang="en-US" sz="2000"/>
              <a:t>	</a:t>
            </a:r>
            <a:r>
              <a:rPr lang="en-US" sz="2000" b="1">
                <a:solidFill>
                  <a:srgbClr val="ED03DC"/>
                </a:solidFill>
              </a:rPr>
              <a:t>2. </a:t>
            </a:r>
            <a:r>
              <a:rPr lang="en-US" sz="2000"/>
              <a:t>It encrypts all of the communications between the local and remote hosts.</a:t>
            </a:r>
            <a:endParaRPr lang="ca-ES" sz="20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77" y="2537663"/>
            <a:ext cx="4561905" cy="342857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5189920" y="2709091"/>
            <a:ext cx="765291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6046651" y="2505891"/>
            <a:ext cx="1846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we login as </a:t>
            </a:r>
            <a:r>
              <a:rPr lang="es-ES" sz="2000" b="1" i="1">
                <a:solidFill>
                  <a:srgbClr val="FF0000"/>
                </a:solidFill>
              </a:rPr>
              <a:t>root</a:t>
            </a:r>
            <a:endParaRPr lang="ca-ES" sz="2000" b="1" i="1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77" y="3065887"/>
            <a:ext cx="5209524" cy="380952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068D4955-0DCE-50D1-10C7-82F2FD964084}"/>
              </a:ext>
            </a:extLst>
          </p:cNvPr>
          <p:cNvCxnSpPr>
            <a:cxnSpLocks/>
          </p:cNvCxnSpPr>
          <p:nvPr/>
        </p:nvCxnSpPr>
        <p:spPr>
          <a:xfrm>
            <a:off x="5840160" y="3249929"/>
            <a:ext cx="765291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6696891" y="3046729"/>
            <a:ext cx="1803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we login as </a:t>
            </a:r>
            <a:r>
              <a:rPr lang="es-ES" sz="2000" b="1" i="1">
                <a:solidFill>
                  <a:srgbClr val="00B050"/>
                </a:solidFill>
              </a:rPr>
              <a:t>bob</a:t>
            </a:r>
            <a:endParaRPr lang="ca-ES" sz="2000" b="1" i="1">
              <a:solidFill>
                <a:srgbClr val="00B05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39077" y="3728429"/>
            <a:ext cx="602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/>
              <a:t>All known host addresses are saved in ~/.ssh/</a:t>
            </a:r>
            <a:r>
              <a:rPr lang="ca-ES" b="1"/>
              <a:t>known_hosts</a:t>
            </a:r>
            <a:r>
              <a:rPr lang="ca-ES"/>
              <a:t> file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24562" y="4153727"/>
            <a:ext cx="812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/>
              <a:t>Public keys allowed to connect to our profile are saved in ~/.ssh/</a:t>
            </a:r>
            <a:r>
              <a:rPr lang="ca-ES" b="1"/>
              <a:t>authorized_keys</a:t>
            </a:r>
            <a:r>
              <a:rPr lang="ca-ES"/>
              <a:t> file.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39075" y="4566398"/>
            <a:ext cx="753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>
                <a:solidFill>
                  <a:srgbClr val="ED03DC"/>
                </a:solidFill>
              </a:rPr>
              <a:t>ssh-keygen</a:t>
            </a:r>
            <a:r>
              <a:rPr lang="ca-ES"/>
              <a:t> command generates public (</a:t>
            </a:r>
            <a:r>
              <a:rPr lang="ca-ES" b="1">
                <a:solidFill>
                  <a:srgbClr val="4500F0"/>
                </a:solidFill>
              </a:rPr>
              <a:t>id_rsa.pub</a:t>
            </a:r>
            <a:r>
              <a:rPr lang="ca-ES"/>
              <a:t>) and private (</a:t>
            </a:r>
            <a:r>
              <a:rPr lang="ca-ES" b="1">
                <a:solidFill>
                  <a:srgbClr val="4500F0"/>
                </a:solidFill>
              </a:rPr>
              <a:t>id_rsa</a:t>
            </a:r>
            <a:r>
              <a:rPr lang="ca-ES"/>
              <a:t>) keys.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93160" y="5192737"/>
            <a:ext cx="1113822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/>
              <a:t>Exercise</a:t>
            </a:r>
            <a:r>
              <a:rPr lang="es-ES"/>
              <a:t>: 'Nodos' lists the available computer nodes in cpuserv computer cluster:</a:t>
            </a:r>
            <a:br>
              <a:rPr lang="es-ES"/>
            </a:br>
            <a:r>
              <a:rPr lang="es-ES"/>
              <a:t>1) Check that when you enter (</a:t>
            </a:r>
            <a:r>
              <a:rPr lang="es-ES" b="1"/>
              <a:t>ssh</a:t>
            </a:r>
            <a:r>
              <a:rPr lang="es-ES"/>
              <a:t>) to a node, </a:t>
            </a:r>
            <a:r>
              <a:rPr lang="es-ES">
                <a:solidFill>
                  <a:srgbClr val="FFFF00"/>
                </a:solidFill>
              </a:rPr>
              <a:t>known_hosts</a:t>
            </a:r>
            <a:r>
              <a:rPr lang="es-ES"/>
              <a:t> file is updated.</a:t>
            </a:r>
          </a:p>
          <a:p>
            <a:r>
              <a:rPr lang="es-ES"/>
              <a:t>2) Generate in cpuserv a public key (</a:t>
            </a:r>
            <a:r>
              <a:rPr lang="es-ES" b="1"/>
              <a:t>ssh-keygen</a:t>
            </a:r>
            <a:r>
              <a:rPr lang="es-ES"/>
              <a:t>) to be recognised by other computers.</a:t>
            </a:r>
          </a:p>
          <a:p>
            <a:r>
              <a:rPr lang="es-ES"/>
              <a:t>3) Set that key in the </a:t>
            </a:r>
            <a:r>
              <a:rPr lang="es-ES">
                <a:solidFill>
                  <a:srgbClr val="FFFF00"/>
                </a:solidFill>
              </a:rPr>
              <a:t>authorized_keys</a:t>
            </a:r>
            <a:r>
              <a:rPr lang="es-ES"/>
              <a:t> file to allow entering to any of the cpu### node without re-entering password</a:t>
            </a:r>
            <a:endParaRPr lang="ca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64678" b="32453"/>
          <a:stretch/>
        </p:blipFill>
        <p:spPr>
          <a:xfrm>
            <a:off x="9008379" y="4096949"/>
            <a:ext cx="2623006" cy="838781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9794303" y="3749159"/>
            <a:ext cx="1194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>
                <a:solidFill>
                  <a:srgbClr val="4500F0"/>
                </a:solidFill>
              </a:rPr>
              <a:t>id_rsa.pub</a:t>
            </a:r>
            <a:endParaRPr lang="ca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544FD7B-CA6D-E8C5-DA72-BD8B6DEE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89130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94054" y="2316415"/>
            <a:ext cx="4484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600" b="1">
                <a:latin typeface="LiberationSans-Bold"/>
              </a:rPr>
              <a:t>Tunneling with SSH</a:t>
            </a:r>
            <a:endParaRPr lang="ca-ES" sz="3600"/>
          </a:p>
        </p:txBody>
      </p:sp>
      <p:sp>
        <p:nvSpPr>
          <p:cNvPr id="5" name="Rectángulo 4"/>
          <p:cNvSpPr/>
          <p:nvPr/>
        </p:nvSpPr>
        <p:spPr>
          <a:xfrm>
            <a:off x="694054" y="3033850"/>
            <a:ext cx="105654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LiberationSerif"/>
              </a:rPr>
              <a:t>When you establish a connection with a remote host via SSH an </a:t>
            </a:r>
            <a:r>
              <a:rPr lang="en-US" i="1">
                <a:latin typeface="LiberationSerif-Italic"/>
              </a:rPr>
              <a:t>encrypted tunnel </a:t>
            </a:r>
            <a:r>
              <a:rPr lang="en-US">
                <a:latin typeface="LiberationSerif"/>
              </a:rPr>
              <a:t>is created between the </a:t>
            </a:r>
            <a:r>
              <a:rPr lang="en-US" b="1">
                <a:solidFill>
                  <a:schemeClr val="accent2"/>
                </a:solidFill>
                <a:latin typeface="LiberationSerif"/>
              </a:rPr>
              <a:t>local</a:t>
            </a:r>
            <a:r>
              <a:rPr lang="en-US">
                <a:latin typeface="LiberationSerif"/>
              </a:rPr>
              <a:t> and </a:t>
            </a:r>
            <a:r>
              <a:rPr lang="en-US" b="1">
                <a:solidFill>
                  <a:schemeClr val="accent2"/>
                </a:solidFill>
                <a:latin typeface="LiberationSerif"/>
              </a:rPr>
              <a:t>remote</a:t>
            </a:r>
            <a:r>
              <a:rPr lang="en-US">
                <a:latin typeface="LiberationSerif"/>
              </a:rPr>
              <a:t> systems. SSH protocol allows most types of network traffic to be sent through the encrypted tunnel</a:t>
            </a:r>
            <a:r>
              <a:rPr lang="ca-ES"/>
              <a:t>.</a:t>
            </a:r>
          </a:p>
          <a:p>
            <a:pPr algn="just"/>
            <a:endParaRPr lang="es-ES"/>
          </a:p>
          <a:p>
            <a:r>
              <a:rPr lang="en-US">
                <a:latin typeface="LiberationMono"/>
              </a:rPr>
              <a:t>Perhaps the most common use of this feature is to allow </a:t>
            </a:r>
            <a:r>
              <a:rPr lang="en-US" b="1">
                <a:latin typeface="LiberationMono"/>
              </a:rPr>
              <a:t>X Window </a:t>
            </a:r>
            <a:r>
              <a:rPr lang="en-US">
                <a:latin typeface="LiberationMono"/>
              </a:rPr>
              <a:t>system traffic </a:t>
            </a:r>
            <a:r>
              <a:rPr lang="ca-ES">
                <a:latin typeface="LiberationMono"/>
              </a:rPr>
              <a:t>to be transmitted.</a:t>
            </a:r>
          </a:p>
          <a:p>
            <a:pPr algn="just"/>
            <a:r>
              <a:rPr lang="en-US">
                <a:latin typeface="LiberationMono"/>
              </a:rPr>
              <a:t>On a system running </a:t>
            </a:r>
            <a:r>
              <a:rPr lang="en-US" b="1">
                <a:latin typeface="LiberationMono"/>
              </a:rPr>
              <a:t>X server </a:t>
            </a:r>
            <a:r>
              <a:rPr lang="en-US">
                <a:latin typeface="LiberationMono"/>
              </a:rPr>
              <a:t>(that is, a machine displaying a </a:t>
            </a:r>
            <a:r>
              <a:rPr lang="en-US" b="1">
                <a:latin typeface="LiberationMono"/>
              </a:rPr>
              <a:t>GUI</a:t>
            </a:r>
            <a:r>
              <a:rPr lang="en-US">
                <a:latin typeface="LiberationMono"/>
              </a:rPr>
              <a:t>), it is possible to launch and run an X client program (a graphical application) on a remote system and have its display appear on the local system.</a:t>
            </a:r>
            <a:endParaRPr lang="ca-ES">
              <a:latin typeface="LiberationMono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4" y="5484382"/>
            <a:ext cx="6095238" cy="3523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8" y="6054523"/>
            <a:ext cx="4695238" cy="33333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97337" y="5156722"/>
            <a:ext cx="4229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FF66FF"/>
                </a:solidFill>
                <a:latin typeface="LiberationSerif"/>
              </a:rPr>
              <a:t>(On some systems, you may need to use the “-Y” option rather than the “-X” option to do this)</a:t>
            </a:r>
            <a:endParaRPr lang="ca-ES">
              <a:solidFill>
                <a:srgbClr val="FF66FF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47486" y="328876"/>
            <a:ext cx="1066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LiberationSerif"/>
              </a:rPr>
              <a:t>We can perform a task on the </a:t>
            </a:r>
            <a:r>
              <a:rPr lang="en-US" b="1">
                <a:solidFill>
                  <a:srgbClr val="FF0000"/>
                </a:solidFill>
                <a:latin typeface="LiberationSerif"/>
              </a:rPr>
              <a:t>remote</a:t>
            </a:r>
            <a:r>
              <a:rPr lang="en-US">
                <a:latin typeface="LiberationSerif"/>
              </a:rPr>
              <a:t> system and redirect the output to a file on </a:t>
            </a:r>
            <a:r>
              <a:rPr lang="ca-ES">
                <a:latin typeface="LiberationSerif"/>
              </a:rPr>
              <a:t>the </a:t>
            </a:r>
            <a:r>
              <a:rPr lang="ca-ES" b="1">
                <a:solidFill>
                  <a:srgbClr val="00B050"/>
                </a:solidFill>
                <a:latin typeface="LiberationSerif"/>
              </a:rPr>
              <a:t>local</a:t>
            </a:r>
            <a:r>
              <a:rPr lang="ca-ES">
                <a:latin typeface="LiberationSerif"/>
              </a:rPr>
              <a:t> system:</a:t>
            </a:r>
            <a:endParaRPr lang="ca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1954" t="5862" r="3093" b="60331"/>
          <a:stretch/>
        </p:blipFill>
        <p:spPr>
          <a:xfrm>
            <a:off x="800553" y="858157"/>
            <a:ext cx="9920288" cy="4572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86039" y="1553971"/>
            <a:ext cx="1023756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b="1"/>
              <a:t>Exercise</a:t>
            </a:r>
            <a:r>
              <a:rPr lang="es-ES" sz="2000"/>
              <a:t>: retrieve the line that contains the CPU model name of cpu409 from file /proc/cpuinfo </a:t>
            </a:r>
            <a:endParaRPr lang="ca-ES" sz="2000"/>
          </a:p>
        </p:txBody>
      </p:sp>
      <p:sp>
        <p:nvSpPr>
          <p:cNvPr id="13" name="CuadroTexto 12"/>
          <p:cNvSpPr txBox="1"/>
          <p:nvPr/>
        </p:nvSpPr>
        <p:spPr>
          <a:xfrm>
            <a:off x="7051040" y="6136640"/>
            <a:ext cx="214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alias ssh=ssh -X</a:t>
            </a:r>
            <a:endParaRPr lang="ca-ES" sz="24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B080FA8-C109-09A8-9051-2D93E50D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00916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65862" y="348734"/>
            <a:ext cx="9187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600" b="1">
                <a:latin typeface="LiberationMono"/>
              </a:rPr>
              <a:t>scp</a:t>
            </a:r>
            <a:r>
              <a:rPr lang="ca-ES" sz="3600">
                <a:latin typeface="LiberationMono"/>
              </a:rPr>
              <a:t> </a:t>
            </a:r>
            <a:r>
              <a:rPr lang="ca-ES" sz="3600">
                <a:latin typeface="LiberationSans"/>
              </a:rPr>
              <a:t>and </a:t>
            </a:r>
            <a:r>
              <a:rPr lang="ca-ES" sz="3600" b="1">
                <a:latin typeface="LiberationMono"/>
              </a:rPr>
              <a:t>sftp </a:t>
            </a:r>
            <a:r>
              <a:rPr lang="ca-ES" sz="3600">
                <a:solidFill>
                  <a:schemeClr val="bg1">
                    <a:lumMod val="65000"/>
                  </a:schemeClr>
                </a:solidFill>
                <a:latin typeface="LiberationMono"/>
              </a:rPr>
              <a:t>(secure versions of cp and ftp)</a:t>
            </a:r>
            <a:endParaRPr lang="ca-ES" sz="36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40" y="1414530"/>
            <a:ext cx="6942857" cy="3619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40" y="1907904"/>
            <a:ext cx="7523809" cy="3619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r="59465"/>
          <a:stretch/>
        </p:blipFill>
        <p:spPr>
          <a:xfrm>
            <a:off x="2262440" y="2426678"/>
            <a:ext cx="3049789" cy="36190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248729" y="2424288"/>
            <a:ext cx="3140603" cy="369332"/>
          </a:xfrm>
          <a:prstGeom prst="rect">
            <a:avLst/>
          </a:prstGeom>
          <a:solidFill>
            <a:srgbClr val="E7E7E7"/>
          </a:solidFill>
        </p:spPr>
        <p:txBody>
          <a:bodyPr wrap="none" rtlCol="0">
            <a:spAutoFit/>
          </a:bodyPr>
          <a:lstStyle/>
          <a:p>
            <a:r>
              <a:rPr lang="es-ES" b="1">
                <a:latin typeface="LiberationMono"/>
              </a:rPr>
              <a:t>file1.dat  bob@remote-sys:</a:t>
            </a:r>
            <a:endParaRPr lang="ca-ES" b="1">
              <a:latin typeface="LiberationMono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248729" y="1414530"/>
            <a:ext cx="3390900" cy="359980"/>
          </a:xfrm>
          <a:prstGeom prst="rect">
            <a:avLst/>
          </a:prstGeom>
          <a:noFill/>
          <a:ln w="22225">
            <a:solidFill>
              <a:srgbClr val="45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ángulo 10"/>
          <p:cNvSpPr/>
          <p:nvPr/>
        </p:nvSpPr>
        <p:spPr>
          <a:xfrm>
            <a:off x="5248729" y="1899015"/>
            <a:ext cx="3987800" cy="379728"/>
          </a:xfrm>
          <a:prstGeom prst="rect">
            <a:avLst/>
          </a:prstGeom>
          <a:noFill/>
          <a:ln w="22225">
            <a:solidFill>
              <a:srgbClr val="45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/>
          <p:cNvSpPr/>
          <p:nvPr/>
        </p:nvSpPr>
        <p:spPr>
          <a:xfrm>
            <a:off x="9327969" y="1900284"/>
            <a:ext cx="182880" cy="37972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ángulo 12"/>
          <p:cNvSpPr/>
          <p:nvPr/>
        </p:nvSpPr>
        <p:spPr>
          <a:xfrm>
            <a:off x="8739583" y="1395438"/>
            <a:ext cx="182880" cy="37972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Rectángulo 13"/>
          <p:cNvSpPr/>
          <p:nvPr/>
        </p:nvSpPr>
        <p:spPr>
          <a:xfrm>
            <a:off x="6285943" y="2419058"/>
            <a:ext cx="2020946" cy="37972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Rectángulo 14"/>
          <p:cNvSpPr/>
          <p:nvPr/>
        </p:nvSpPr>
        <p:spPr>
          <a:xfrm>
            <a:off x="5248729" y="2419715"/>
            <a:ext cx="985520" cy="379728"/>
          </a:xfrm>
          <a:prstGeom prst="rect">
            <a:avLst/>
          </a:prstGeom>
          <a:noFill/>
          <a:ln w="22225">
            <a:solidFill>
              <a:srgbClr val="45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440" y="3165562"/>
            <a:ext cx="4761905" cy="36190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881" y="3666170"/>
            <a:ext cx="1304762" cy="27619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881" y="4081063"/>
            <a:ext cx="5485714" cy="30476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440" y="4521311"/>
            <a:ext cx="1523810" cy="314286"/>
          </a:xfrm>
          <a:prstGeom prst="rect">
            <a:avLst/>
          </a:prstGeom>
        </p:spPr>
      </p:pic>
      <p:sp>
        <p:nvSpPr>
          <p:cNvPr id="20" name="Abrir llave 19"/>
          <p:cNvSpPr/>
          <p:nvPr/>
        </p:nvSpPr>
        <p:spPr>
          <a:xfrm>
            <a:off x="1864891" y="1408180"/>
            <a:ext cx="259638" cy="1374053"/>
          </a:xfrm>
          <a:prstGeom prst="leftBrace">
            <a:avLst>
              <a:gd name="adj1" fmla="val 126135"/>
              <a:gd name="adj2" fmla="val 50000"/>
            </a:avLst>
          </a:prstGeom>
          <a:ln w="28575">
            <a:solidFill>
              <a:srgbClr val="ED0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Abrir llave 20"/>
          <p:cNvSpPr/>
          <p:nvPr/>
        </p:nvSpPr>
        <p:spPr>
          <a:xfrm>
            <a:off x="1860072" y="3165562"/>
            <a:ext cx="259638" cy="1670035"/>
          </a:xfrm>
          <a:prstGeom prst="leftBrace">
            <a:avLst>
              <a:gd name="adj1" fmla="val 126135"/>
              <a:gd name="adj2" fmla="val 50000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Rectángulo 21"/>
          <p:cNvSpPr/>
          <p:nvPr/>
        </p:nvSpPr>
        <p:spPr>
          <a:xfrm>
            <a:off x="942608" y="1865477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>
                <a:latin typeface="LiberationMono"/>
              </a:rPr>
              <a:t>scp</a:t>
            </a:r>
            <a:endParaRPr lang="ca-ES" sz="2400"/>
          </a:p>
        </p:txBody>
      </p:sp>
      <p:sp>
        <p:nvSpPr>
          <p:cNvPr id="23" name="Rectángulo 22"/>
          <p:cNvSpPr/>
          <p:nvPr/>
        </p:nvSpPr>
        <p:spPr>
          <a:xfrm>
            <a:off x="949865" y="3716048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>
                <a:latin typeface="LiberationMono"/>
              </a:rPr>
              <a:t>sftp</a:t>
            </a:r>
            <a:endParaRPr lang="ca-ES" sz="2400"/>
          </a:p>
        </p:txBody>
      </p:sp>
      <p:sp>
        <p:nvSpPr>
          <p:cNvPr id="24" name="CuadroTexto 23"/>
          <p:cNvSpPr txBox="1"/>
          <p:nvPr/>
        </p:nvSpPr>
        <p:spPr>
          <a:xfrm>
            <a:off x="307543" y="5171557"/>
            <a:ext cx="1157691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/>
              <a:t>Exercise</a:t>
            </a:r>
            <a:r>
              <a:rPr lang="es-ES" sz="2400"/>
              <a:t>: </a:t>
            </a:r>
          </a:p>
          <a:p>
            <a:r>
              <a:rPr lang="es-ES" sz="2400"/>
              <a:t>1) Use the </a:t>
            </a:r>
            <a:r>
              <a:rPr lang="es-ES" sz="2400" b="1">
                <a:solidFill>
                  <a:srgbClr val="FFFF00"/>
                </a:solidFill>
              </a:rPr>
              <a:t>scp</a:t>
            </a:r>
            <a:r>
              <a:rPr lang="es-ES" sz="2400"/>
              <a:t> command to copy /lib/lsb/init-functions to your home of cpuserv.</a:t>
            </a:r>
          </a:p>
          <a:p>
            <a:r>
              <a:rPr lang="es-ES" sz="2400"/>
              <a:t>2) Use the </a:t>
            </a:r>
            <a:r>
              <a:rPr lang="es-ES" sz="2400" b="1">
                <a:solidFill>
                  <a:srgbClr val="FFFF00"/>
                </a:solidFill>
              </a:rPr>
              <a:t>sftp</a:t>
            </a:r>
            <a:r>
              <a:rPr lang="es-ES" sz="2400"/>
              <a:t> command to get /lib/apparmor/apparmor.systemd to your home of cpuserv.</a:t>
            </a:r>
            <a:endParaRPr lang="ca-ES" sz="24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BFF882-D20F-A899-9C95-CF79FBE1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05516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7789653-1481-0DC0-9763-D53CE7D64228}"/>
              </a:ext>
            </a:extLst>
          </p:cNvPr>
          <p:cNvSpPr/>
          <p:nvPr/>
        </p:nvSpPr>
        <p:spPr>
          <a:xfrm>
            <a:off x="940149" y="2934482"/>
            <a:ext cx="7513891" cy="1405289"/>
          </a:xfrm>
          <a:prstGeom prst="rect">
            <a:avLst/>
          </a:prstGeom>
          <a:solidFill>
            <a:srgbClr val="1C1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321DEA-74F6-CD6B-6A0D-0815965C6B3A}"/>
              </a:ext>
            </a:extLst>
          </p:cNvPr>
          <p:cNvSpPr txBox="1"/>
          <p:nvPr/>
        </p:nvSpPr>
        <p:spPr>
          <a:xfrm>
            <a:off x="459336" y="224785"/>
            <a:ext cx="6097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u="none" strike="noStrike" baseline="0">
                <a:latin typeface="LiberationSans-BoldItalic"/>
              </a:rPr>
              <a:t>Searching for Files</a:t>
            </a:r>
            <a:endParaRPr lang="es-ES" sz="40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8AF0BD-3E6C-8A00-A3A2-1B411F9154AA}"/>
              </a:ext>
            </a:extLst>
          </p:cNvPr>
          <p:cNvSpPr txBox="1"/>
          <p:nvPr/>
        </p:nvSpPr>
        <p:spPr>
          <a:xfrm>
            <a:off x="936821" y="1005710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>
                <a:highlight>
                  <a:srgbClr val="FFFF00"/>
                </a:highlight>
                <a:latin typeface="LiberationMono"/>
              </a:rPr>
              <a:t>locate</a:t>
            </a:r>
            <a:r>
              <a:rPr lang="en-US" sz="1800" b="0" i="0" u="none" strike="noStrike" baseline="0">
                <a:latin typeface="LiberationMono"/>
              </a:rPr>
              <a:t> </a:t>
            </a:r>
            <a:r>
              <a:rPr lang="en-US" sz="1800" b="0" i="0" u="none" strike="noStrike" baseline="0">
                <a:latin typeface="LiberationSerif"/>
              </a:rPr>
              <a:t>– Find files by name</a:t>
            </a:r>
          </a:p>
          <a:p>
            <a:r>
              <a:rPr lang="en-US" b="1">
                <a:highlight>
                  <a:srgbClr val="FFFF00"/>
                </a:highlight>
                <a:latin typeface="LiberationSerif"/>
              </a:rPr>
              <a:t>updatedb</a:t>
            </a:r>
            <a:r>
              <a:rPr lang="en-US">
                <a:latin typeface="LiberationSerif"/>
              </a:rPr>
              <a:t> </a:t>
            </a:r>
            <a:r>
              <a:rPr lang="en-US" sz="1800" b="0" i="0" u="none" strike="noStrike" baseline="0">
                <a:latin typeface="LiberationSerif"/>
              </a:rPr>
              <a:t>–</a:t>
            </a:r>
            <a:r>
              <a:rPr lang="en-US">
                <a:latin typeface="LiberationSerif"/>
              </a:rPr>
              <a:t> Update the database</a:t>
            </a:r>
            <a:endParaRPr lang="en-US" sz="1800" b="0" i="0" u="none" strike="noStrike" baseline="0">
              <a:latin typeface="LiberationSerif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880A5DB-F1CA-3F9A-C940-E9FF794A3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22" y="1869558"/>
            <a:ext cx="5149554" cy="36555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0F42F40-AF7E-A984-B031-95105802996B}"/>
              </a:ext>
            </a:extLst>
          </p:cNvPr>
          <p:cNvSpPr txBox="1"/>
          <p:nvPr/>
        </p:nvSpPr>
        <p:spPr>
          <a:xfrm>
            <a:off x="885546" y="2338378"/>
            <a:ext cx="9992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>
                <a:latin typeface="LiberationMono"/>
              </a:rPr>
              <a:t>locate</a:t>
            </a:r>
            <a:r>
              <a:rPr lang="en-US" sz="1800" b="0" i="0" u="none" strike="noStrike" baseline="0">
                <a:latin typeface="LiberationMono"/>
              </a:rPr>
              <a:t> </a:t>
            </a:r>
            <a:r>
              <a:rPr lang="en-US" sz="1800" b="0" i="0" u="none" strike="noStrike" baseline="0">
                <a:latin typeface="LiberationSerif"/>
              </a:rPr>
              <a:t>will search its database of pathnames, and outputs any that contain the string </a:t>
            </a:r>
            <a:r>
              <a:rPr lang="es-ES" sz="1800" b="1" i="0" u="none" strike="noStrike" baseline="0">
                <a:solidFill>
                  <a:srgbClr val="FF0000"/>
                </a:solidFill>
                <a:latin typeface="LiberationMono"/>
              </a:rPr>
              <a:t>bin/zip</a:t>
            </a:r>
            <a:endParaRPr lang="es-ES" b="1">
              <a:solidFill>
                <a:srgbClr val="FF000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79D78D9-6A2C-9F46-CAAF-09D5D35A5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98" y="3042766"/>
            <a:ext cx="7281153" cy="127243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40026B08-D3CE-8F8A-02BD-2AEDCBA6242D}"/>
              </a:ext>
            </a:extLst>
          </p:cNvPr>
          <p:cNvSpPr/>
          <p:nvPr/>
        </p:nvSpPr>
        <p:spPr>
          <a:xfrm>
            <a:off x="936821" y="4553344"/>
            <a:ext cx="10138529" cy="2000239"/>
          </a:xfrm>
          <a:prstGeom prst="rect">
            <a:avLst/>
          </a:prstGeom>
          <a:solidFill>
            <a:srgbClr val="1C1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s-ES" sz="2800" b="1"/>
              <a:t>Exercise</a:t>
            </a:r>
          </a:p>
          <a:p>
            <a:r>
              <a:rPr lang="es-ES" sz="500" b="1"/>
              <a:t> </a:t>
            </a:r>
            <a:br>
              <a:rPr lang="es-ES" b="1"/>
            </a:br>
            <a:r>
              <a:rPr lang="es-ES"/>
              <a:t>1) Locate all the files containing "sample.txt" and display the total amount of matches.</a:t>
            </a:r>
          </a:p>
          <a:p>
            <a:r>
              <a:rPr lang="es-ES"/>
              <a:t>2) Display the first 10 matches of files that have the '.html' extension</a:t>
            </a:r>
          </a:p>
          <a:p>
            <a:r>
              <a:rPr lang="es-ES"/>
              <a:t>3) Search for the files with the exact name "prueba.com"</a:t>
            </a:r>
          </a:p>
          <a:p>
            <a:r>
              <a:rPr lang="es-ES"/>
              <a:t>4) Repeat 1) but now using the strategy applied in 3), and in one command line get the number of files containing "sample.txt" that are not exactly named "sample.txt"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409112E-B2D5-28DC-204B-95D1CAF7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84</a:t>
            </a:fld>
            <a:endParaRPr lang="ca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DA300EA-6625-1F33-7265-E07B001885DD}"/>
              </a:ext>
            </a:extLst>
          </p:cNvPr>
          <p:cNvSpPr/>
          <p:nvPr/>
        </p:nvSpPr>
        <p:spPr>
          <a:xfrm>
            <a:off x="7034245" y="431800"/>
            <a:ext cx="4751355" cy="6405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>
                <a:solidFill>
                  <a:schemeClr val="tx1"/>
                </a:solidFill>
              </a:rPr>
              <a:t>locate</a:t>
            </a:r>
            <a:r>
              <a:rPr lang="es-ES">
                <a:solidFill>
                  <a:schemeClr val="tx1"/>
                </a:solidFill>
              </a:rPr>
              <a:t> command is installed in /home/calbo. </a:t>
            </a:r>
          </a:p>
          <a:p>
            <a:r>
              <a:rPr lang="es-ES">
                <a:solidFill>
                  <a:schemeClr val="tx1"/>
                </a:solidFill>
              </a:rPr>
              <a:t>Alias it as in from /home/calbo/.local/bin/locate</a:t>
            </a:r>
          </a:p>
        </p:txBody>
      </p:sp>
    </p:spTree>
    <p:extLst>
      <p:ext uri="{BB962C8B-B14F-4D97-AF65-F5344CB8AC3E}">
        <p14:creationId xmlns:p14="http://schemas.microsoft.com/office/powerpoint/2010/main" val="32643140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218B016-03B5-EA65-631D-87F987ABE865}"/>
              </a:ext>
            </a:extLst>
          </p:cNvPr>
          <p:cNvSpPr txBox="1"/>
          <p:nvPr/>
        </p:nvSpPr>
        <p:spPr>
          <a:xfrm>
            <a:off x="565484" y="41691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highlight>
                  <a:srgbClr val="FFFF00"/>
                </a:highlight>
                <a:latin typeface="LiberationMono-Bold"/>
              </a:rPr>
              <a:t>find</a:t>
            </a:r>
            <a:r>
              <a:rPr lang="en-US" sz="2800" b="1" i="0" u="none" strike="noStrike" baseline="0">
                <a:latin typeface="LiberationMono-Bold"/>
              </a:rPr>
              <a:t> </a:t>
            </a:r>
            <a:r>
              <a:rPr lang="en-US" sz="2800" b="1" i="0" u="none" strike="noStrike" baseline="0">
                <a:latin typeface="LiberationSans-Bold"/>
              </a:rPr>
              <a:t>– Find Files the Hard Way</a:t>
            </a:r>
            <a:endParaRPr lang="es-ES" sz="28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FC4F56-4D8C-4094-FF06-3467F1B63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93" y="1371122"/>
            <a:ext cx="5061483" cy="3254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0387A66-FF3F-001D-89B9-FE992B4C6C25}"/>
              </a:ext>
            </a:extLst>
          </p:cNvPr>
          <p:cNvSpPr txBox="1"/>
          <p:nvPr/>
        </p:nvSpPr>
        <p:spPr>
          <a:xfrm>
            <a:off x="6121667" y="1337911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(or /home/alumno1)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61BFDF-62E8-B8FE-DDDA-10C15BD4E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43" y="1942994"/>
            <a:ext cx="4596262" cy="35355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85B7A13-0BD8-E31F-BC8F-52CE16C4C1FB}"/>
              </a:ext>
            </a:extLst>
          </p:cNvPr>
          <p:cNvSpPr txBox="1"/>
          <p:nvPr/>
        </p:nvSpPr>
        <p:spPr>
          <a:xfrm>
            <a:off x="919052" y="2751631"/>
            <a:ext cx="1025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i="0" u="none" strike="noStrike" baseline="0">
                <a:solidFill>
                  <a:srgbClr val="FF0000"/>
                </a:solidFill>
                <a:latin typeface="LiberationSans"/>
              </a:rPr>
              <a:t>Tests</a:t>
            </a:r>
            <a:endParaRPr lang="es-ES" sz="2000" b="1">
              <a:solidFill>
                <a:srgbClr val="FF000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5BD6D12-19A0-8C11-443F-302222379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69"/>
          <a:stretch/>
        </p:blipFill>
        <p:spPr>
          <a:xfrm>
            <a:off x="1063393" y="3340940"/>
            <a:ext cx="5267557" cy="3313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53E856A-A663-4643-CAF0-CB424CAB2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93" y="3819319"/>
            <a:ext cx="5260405" cy="2988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965666C-DB06-6844-5297-DDDBA3F1D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143" y="4290663"/>
            <a:ext cx="4114131" cy="216143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2FA798F-8382-090A-93AF-5B6E3284BF48}"/>
              </a:ext>
            </a:extLst>
          </p:cNvPr>
          <p:cNvSpPr txBox="1"/>
          <p:nvPr/>
        </p:nvSpPr>
        <p:spPr>
          <a:xfrm>
            <a:off x="6546850" y="4341454"/>
            <a:ext cx="5124450" cy="20774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/>
              <a:t>Exercise</a:t>
            </a:r>
            <a:r>
              <a:rPr lang="es-ES"/>
              <a:t>:</a:t>
            </a:r>
          </a:p>
          <a:p>
            <a:endParaRPr lang="es-ES" sz="1100"/>
          </a:p>
          <a:p>
            <a:pPr algn="just"/>
            <a:r>
              <a:rPr lang="es-ES" sz="2000"/>
              <a:t>Search in /home/calbo only files that end with the extension '.com' and have a size greater than 100 kilobytes. Check with 'ls' command the exact size of one of those files to confirm.</a:t>
            </a:r>
          </a:p>
          <a:p>
            <a:pPr algn="just"/>
            <a:endParaRPr lang="es-ES" sz="50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E4E3D6F-647B-E752-7823-4233874D82AE}"/>
              </a:ext>
            </a:extLst>
          </p:cNvPr>
          <p:cNvSpPr txBox="1"/>
          <p:nvPr/>
        </p:nvSpPr>
        <p:spPr>
          <a:xfrm>
            <a:off x="1741103" y="2753818"/>
            <a:ext cx="4114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5B9BD5"/>
                </a:solidFill>
                <a:latin typeface="LiberationSerif"/>
              </a:rPr>
              <a:t>(The </a:t>
            </a:r>
            <a:r>
              <a:rPr lang="en-US" sz="1800" b="0" i="0" u="none" strike="noStrike" baseline="0">
                <a:solidFill>
                  <a:srgbClr val="5B9BD5"/>
                </a:solidFill>
                <a:latin typeface="LiberationMono"/>
              </a:rPr>
              <a:t>find </a:t>
            </a:r>
            <a:r>
              <a:rPr lang="en-US" sz="1800" b="0" i="0" u="none" strike="noStrike" baseline="0">
                <a:solidFill>
                  <a:srgbClr val="5B9BD5"/>
                </a:solidFill>
                <a:latin typeface="LiberationSerif"/>
              </a:rPr>
              <a:t>man page has all the details)</a:t>
            </a:r>
            <a:endParaRPr lang="es-ES">
              <a:solidFill>
                <a:srgbClr val="5B9BD5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58540D6-B216-1021-6D3B-07A423B7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62744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F330CD5-923E-1D8A-5869-1453E28BF614}"/>
              </a:ext>
            </a:extLst>
          </p:cNvPr>
          <p:cNvSpPr txBox="1"/>
          <p:nvPr/>
        </p:nvSpPr>
        <p:spPr>
          <a:xfrm>
            <a:off x="2010228" y="1915263"/>
            <a:ext cx="2533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u="none" strike="noStrike" baseline="0">
                <a:solidFill>
                  <a:srgbClr val="FF0000"/>
                </a:solidFill>
                <a:latin typeface="LiberationSans"/>
              </a:rPr>
              <a:t>Operators</a:t>
            </a:r>
            <a:endParaRPr lang="es-ES" sz="2000" b="1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5DFB04-FD36-8F21-92A1-7501FFB88E43}"/>
              </a:ext>
            </a:extLst>
          </p:cNvPr>
          <p:cNvSpPr txBox="1"/>
          <p:nvPr/>
        </p:nvSpPr>
        <p:spPr>
          <a:xfrm>
            <a:off x="778328" y="465435"/>
            <a:ext cx="11506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>
                <a:latin typeface="LiberationSerif"/>
              </a:rPr>
              <a:t>What if we want to add new requirements to the search?</a:t>
            </a:r>
            <a:endParaRPr lang="es-ES" sz="200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5877261-E36F-D449-9113-F365F8E00D9A}"/>
              </a:ext>
            </a:extLst>
          </p:cNvPr>
          <p:cNvGrpSpPr/>
          <p:nvPr/>
        </p:nvGrpSpPr>
        <p:grpSpPr>
          <a:xfrm>
            <a:off x="292677" y="2378434"/>
            <a:ext cx="5632575" cy="2269766"/>
            <a:chOff x="865829" y="2247900"/>
            <a:chExt cx="6988008" cy="281596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8C76A29-5073-456C-2106-E45134D63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829" y="2247900"/>
              <a:ext cx="6988008" cy="2815966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E159D86-273B-EA67-E282-53F930875A5C}"/>
                </a:ext>
              </a:extLst>
            </p:cNvPr>
            <p:cNvSpPr/>
            <p:nvPr/>
          </p:nvSpPr>
          <p:spPr>
            <a:xfrm>
              <a:off x="4091940" y="4869180"/>
              <a:ext cx="3680460" cy="194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6799265-30A0-1E11-F85C-A590905A6E3E}"/>
              </a:ext>
            </a:extLst>
          </p:cNvPr>
          <p:cNvGrpSpPr/>
          <p:nvPr/>
        </p:nvGrpSpPr>
        <p:grpSpPr>
          <a:xfrm>
            <a:off x="838199" y="1195204"/>
            <a:ext cx="10353675" cy="341723"/>
            <a:chOff x="876299" y="1815689"/>
            <a:chExt cx="10353675" cy="341723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50FEE98B-1420-0D48-074C-89AE1752574E}"/>
                </a:ext>
              </a:extLst>
            </p:cNvPr>
            <p:cNvSpPr/>
            <p:nvPr/>
          </p:nvSpPr>
          <p:spPr>
            <a:xfrm>
              <a:off x="876299" y="1815689"/>
              <a:ext cx="10353675" cy="34172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E4E2533-E80E-552C-78DE-F329AF889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4522"/>
            <a:stretch/>
          </p:blipFill>
          <p:spPr>
            <a:xfrm>
              <a:off x="936932" y="1815690"/>
              <a:ext cx="8207068" cy="32553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FAC9538D-268E-F061-AA19-874CD7936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8"/>
            <a:stretch/>
          </p:blipFill>
          <p:spPr>
            <a:xfrm>
              <a:off x="9077324" y="1870075"/>
              <a:ext cx="2127101" cy="257035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DD34BF-1278-557C-1E40-F8B80A0B6824}"/>
              </a:ext>
            </a:extLst>
          </p:cNvPr>
          <p:cNvSpPr txBox="1"/>
          <p:nvPr/>
        </p:nvSpPr>
        <p:spPr>
          <a:xfrm>
            <a:off x="7445829" y="1893232"/>
            <a:ext cx="3286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u="none" strike="noStrike" baseline="0">
                <a:solidFill>
                  <a:srgbClr val="FF0000"/>
                </a:solidFill>
                <a:latin typeface="LiberationSans"/>
              </a:rPr>
              <a:t>Predefined Actions</a:t>
            </a:r>
            <a:endParaRPr lang="es-ES" sz="2400" b="1">
              <a:solidFill>
                <a:srgbClr val="FF0000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674E92E-825D-4AB5-F4AF-362195594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573" y="2418398"/>
            <a:ext cx="5781284" cy="198026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379CACEB-0FEE-9357-E49A-D0E63A0C5B3A}"/>
              </a:ext>
            </a:extLst>
          </p:cNvPr>
          <p:cNvSpPr txBox="1"/>
          <p:nvPr/>
        </p:nvSpPr>
        <p:spPr>
          <a:xfrm>
            <a:off x="8213725" y="4552950"/>
            <a:ext cx="3619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>
                <a:solidFill>
                  <a:srgbClr val="C00000"/>
                </a:solidFill>
              </a:rPr>
              <a:t>EXTREME CAUTION!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6DA6DB8-3877-2040-A93D-71BF45C04620}"/>
              </a:ext>
            </a:extLst>
          </p:cNvPr>
          <p:cNvCxnSpPr>
            <a:cxnSpLocks/>
          </p:cNvCxnSpPr>
          <p:nvPr/>
        </p:nvCxnSpPr>
        <p:spPr>
          <a:xfrm>
            <a:off x="7140575" y="2816225"/>
            <a:ext cx="1012825" cy="2022475"/>
          </a:xfrm>
          <a:prstGeom prst="straightConnector1">
            <a:avLst/>
          </a:prstGeom>
          <a:ln w="539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4B4135A-2AC7-46DC-A340-6E34B2F4756A}"/>
              </a:ext>
            </a:extLst>
          </p:cNvPr>
          <p:cNvSpPr txBox="1"/>
          <p:nvPr/>
        </p:nvSpPr>
        <p:spPr>
          <a:xfrm>
            <a:off x="1670050" y="4825482"/>
            <a:ext cx="3619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u="none" strike="noStrike" baseline="0">
                <a:solidFill>
                  <a:srgbClr val="FF0000"/>
                </a:solidFill>
                <a:latin typeface="LiberationSans"/>
              </a:rPr>
              <a:t>User-Defined Actions</a:t>
            </a:r>
            <a:endParaRPr lang="es-ES" sz="2400" b="1">
              <a:solidFill>
                <a:srgbClr val="FF0000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841B633B-82CE-99D8-E0CD-DB3D4F6FB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900" y="5292757"/>
            <a:ext cx="3400000" cy="51428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354576E-B59B-AA9A-3C1B-02E203A9B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310" y="5812653"/>
            <a:ext cx="3217822" cy="43574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6DC20B6D-9004-E39F-3E6D-E594F69490D4}"/>
              </a:ext>
            </a:extLst>
          </p:cNvPr>
          <p:cNvSpPr txBox="1"/>
          <p:nvPr/>
        </p:nvSpPr>
        <p:spPr>
          <a:xfrm>
            <a:off x="1197588" y="6325404"/>
            <a:ext cx="493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>
                <a:solidFill>
                  <a:srgbClr val="FF66FF"/>
                </a:solidFill>
                <a:latin typeface="LiberationSerif"/>
              </a:rPr>
              <a:t>special characters m</a:t>
            </a:r>
            <a:r>
              <a:rPr lang="en-US" sz="1800" b="0" i="0" u="none" strike="noStrike" baseline="0">
                <a:solidFill>
                  <a:srgbClr val="FF66FF"/>
                </a:solidFill>
                <a:latin typeface="LiberationSerif"/>
              </a:rPr>
              <a:t>ust be quoted or escaped.</a:t>
            </a:r>
            <a:endParaRPr lang="es-ES">
              <a:solidFill>
                <a:srgbClr val="FF66FF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B937D39-FA40-85F7-DD69-35548873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92736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11AB792-E3AE-5A26-C323-78B8C62C34E5}"/>
              </a:ext>
            </a:extLst>
          </p:cNvPr>
          <p:cNvSpPr txBox="1"/>
          <p:nvPr/>
        </p:nvSpPr>
        <p:spPr>
          <a:xfrm>
            <a:off x="449980" y="339911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>
                <a:solidFill>
                  <a:srgbClr val="FFFFFF"/>
                </a:solidFill>
                <a:latin typeface="LiberationSans"/>
              </a:rPr>
              <a:t>A Return to the Playground</a:t>
            </a:r>
            <a:endParaRPr lang="es-ES" sz="3200" b="1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FF519E-F085-845A-68DF-7C70AC5A57FD}"/>
              </a:ext>
            </a:extLst>
          </p:cNvPr>
          <p:cNvSpPr txBox="1"/>
          <p:nvPr/>
        </p:nvSpPr>
        <p:spPr>
          <a:xfrm>
            <a:off x="447843" y="1117868"/>
            <a:ext cx="11020257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1) First, let’s create in our home a </a:t>
            </a:r>
            <a:r>
              <a:rPr lang="en-US" b="0" i="0" u="none" strike="noStrike" baseline="0">
                <a:solidFill>
                  <a:srgbClr val="FFFF00"/>
                </a:solidFill>
                <a:latin typeface="LiberationSerif"/>
              </a:rPr>
              <a:t>playground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 directory which contains a list of subdirectories '</a:t>
            </a:r>
            <a:r>
              <a:rPr lang="en-US" b="0" i="0" u="none" strike="noStrike" baseline="0">
                <a:solidFill>
                  <a:srgbClr val="FF66FF"/>
                </a:solidFill>
                <a:latin typeface="LiberationSerif"/>
              </a:rPr>
              <a:t>dir-###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' from 	</a:t>
            </a:r>
            <a:r>
              <a:rPr lang="en-US" b="1" i="0" u="none" strike="noStrike" baseline="0">
                <a:solidFill>
                  <a:srgbClr val="FF9B9B"/>
                </a:solidFill>
                <a:latin typeface="LiberationSerif"/>
              </a:rPr>
              <a:t>001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 to </a:t>
            </a:r>
            <a:r>
              <a:rPr lang="en-US" b="1" i="0" u="none" strike="noStrike" baseline="0">
                <a:solidFill>
                  <a:srgbClr val="FF9B9B"/>
                </a:solidFill>
                <a:latin typeface="LiberationSerif"/>
              </a:rPr>
              <a:t>100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FFFF"/>
                </a:solidFill>
                <a:latin typeface="LiberationSerif"/>
              </a:rPr>
              <a:t>2) 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With </a:t>
            </a:r>
            <a:r>
              <a:rPr lang="en-US" b="0" i="0" u="none" strike="noStrike" baseline="0">
                <a:solidFill>
                  <a:srgbClr val="92D050"/>
                </a:solidFill>
                <a:latin typeface="LiberationSerif"/>
              </a:rPr>
              <a:t>'touch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' command, create a list of files '</a:t>
            </a:r>
            <a:r>
              <a:rPr lang="en-US" b="0" i="0" u="none" strike="noStrike" baseline="0">
                <a:solidFill>
                  <a:srgbClr val="FF66FF"/>
                </a:solidFill>
                <a:latin typeface="LiberationSerif"/>
              </a:rPr>
              <a:t>file-@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' where @ goes from </a:t>
            </a:r>
            <a:r>
              <a:rPr lang="en-US" b="1" i="0" u="none" strike="noStrike" baseline="0">
                <a:solidFill>
                  <a:srgbClr val="FF9B9B"/>
                </a:solidFill>
                <a:latin typeface="LiberationSerif"/>
              </a:rPr>
              <a:t>A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 to </a:t>
            </a:r>
            <a:r>
              <a:rPr lang="en-US" b="1" i="0" u="none" strike="noStrike" baseline="0">
                <a:solidFill>
                  <a:srgbClr val="FF9B9B"/>
                </a:solidFill>
                <a:latin typeface="LiberationSerif"/>
              </a:rPr>
              <a:t>Z</a:t>
            </a:r>
            <a:r>
              <a:rPr lang="en-US" i="0" u="none" strike="noStrike" baseline="0">
                <a:solidFill>
                  <a:schemeClr val="bg1"/>
                </a:solidFill>
                <a:latin typeface="LiberationSerif"/>
              </a:rPr>
              <a:t>, in each directory dir-###</a:t>
            </a:r>
            <a:r>
              <a:rPr lang="en-US" b="0" i="0" u="none" strike="noStrike" baseline="0">
                <a:solidFill>
                  <a:srgbClr val="FFFFFF"/>
                </a:solidFill>
                <a:latin typeface="LiberationSerif"/>
              </a:rPr>
              <a:t>.</a:t>
            </a:r>
            <a:endParaRPr lang="en-US">
              <a:solidFill>
                <a:srgbClr val="FFFFFF"/>
              </a:solidFill>
              <a:latin typeface="LiberationSerif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FFFF"/>
                </a:solidFill>
                <a:latin typeface="LiberationSerif"/>
              </a:rPr>
              <a:t>3) Now, find all the files named '</a:t>
            </a:r>
            <a:r>
              <a:rPr lang="en-US">
                <a:solidFill>
                  <a:srgbClr val="00B0F0"/>
                </a:solidFill>
                <a:latin typeface="LiberationSerif"/>
              </a:rPr>
              <a:t>file-A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' in playground directory, and then print the </a:t>
            </a:r>
            <a:r>
              <a:rPr lang="en-US" u="sng">
                <a:solidFill>
                  <a:srgbClr val="FFFFFF"/>
                </a:solidFill>
                <a:latin typeface="LiberationSerif"/>
              </a:rPr>
              <a:t>total number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 of matching files.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FFFF"/>
                </a:solidFill>
                <a:latin typeface="LiberationSerif"/>
              </a:rPr>
              <a:t>4) Create a file called </a:t>
            </a:r>
            <a:r>
              <a:rPr lang="en-US">
                <a:solidFill>
                  <a:srgbClr val="FF9B9B"/>
                </a:solidFill>
                <a:latin typeface="LiberationSerif"/>
              </a:rPr>
              <a:t>'timestamp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' in playground and check its status by means of </a:t>
            </a:r>
            <a:r>
              <a:rPr lang="en-US" b="1">
                <a:solidFill>
                  <a:srgbClr val="FFFFFF"/>
                </a:solidFill>
                <a:latin typeface="LiberationSerif"/>
              </a:rPr>
              <a:t>'stat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' command.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FFFF"/>
                </a:solidFill>
                <a:latin typeface="LiberationSerif"/>
              </a:rPr>
              <a:t>5) </a:t>
            </a:r>
            <a:r>
              <a:rPr lang="en-US" b="1">
                <a:solidFill>
                  <a:srgbClr val="FFC000"/>
                </a:solidFill>
                <a:latin typeface="LiberationSerif"/>
              </a:rPr>
              <a:t>Touch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 'timestamp' again and check its status has been updated.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FFFF"/>
                </a:solidFill>
                <a:latin typeface="LiberationSerif"/>
              </a:rPr>
              <a:t>6) Now, </a:t>
            </a:r>
            <a:r>
              <a:rPr lang="en-US">
                <a:solidFill>
                  <a:srgbClr val="FFC000"/>
                </a:solidFill>
                <a:latin typeface="LiberationSerif"/>
              </a:rPr>
              <a:t>touch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 all files named 'file-B' of the playground by combining 'find' command, some tests like '-type' 	and '-name', and a user-defined action such as -exec touch '{}' ';'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FFFF"/>
                </a:solidFill>
                <a:latin typeface="LiberationSerif"/>
              </a:rPr>
              <a:t>7) Find among all the files in playground, those that are </a:t>
            </a:r>
            <a:r>
              <a:rPr lang="en-US">
                <a:solidFill>
                  <a:srgbClr val="92D050"/>
                </a:solidFill>
                <a:latin typeface="LiberationSerif"/>
              </a:rPr>
              <a:t>newer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 (test </a:t>
            </a:r>
            <a:r>
              <a:rPr lang="en-US" b="1">
                <a:solidFill>
                  <a:srgbClr val="FFFFFF"/>
                </a:solidFill>
                <a:latin typeface="LiberationSerif"/>
              </a:rPr>
              <a:t>-newer</a:t>
            </a:r>
            <a:r>
              <a:rPr lang="en-US">
                <a:solidFill>
                  <a:srgbClr val="FFFFFF"/>
                </a:solidFill>
                <a:latin typeface="LiberationSerif"/>
              </a:rPr>
              <a:t>) compared to 'timestamp'.</a:t>
            </a:r>
          </a:p>
          <a:p>
            <a:pPr>
              <a:lnSpc>
                <a:spcPct val="150000"/>
              </a:lnSpc>
            </a:pPr>
            <a:r>
              <a:rPr lang="en-US" sz="1800" b="0" i="0" u="none" strike="noStrike" baseline="0">
                <a:solidFill>
                  <a:srgbClr val="FFFFFF"/>
                </a:solidFill>
                <a:latin typeface="LiberationSerif"/>
              </a:rPr>
              <a:t>8) Let's find all files and directories that have no zero permissions for 'group' and 'others'.</a:t>
            </a:r>
            <a:endParaRPr lang="en-US" sz="1800">
              <a:solidFill>
                <a:srgbClr val="FFFFFF"/>
              </a:solidFill>
              <a:latin typeface="LiberationSerif"/>
            </a:endParaRP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rgbClr val="FFFFFF"/>
                </a:solidFill>
                <a:latin typeface="LiberationSerif"/>
              </a:rPr>
              <a:t>9) Using </a:t>
            </a:r>
            <a:r>
              <a:rPr lang="en-US" sz="1800">
                <a:solidFill>
                  <a:schemeClr val="accent4"/>
                </a:solidFill>
                <a:latin typeface="LiberationSerif"/>
              </a:rPr>
              <a:t>find</a:t>
            </a:r>
            <a:r>
              <a:rPr lang="en-US" sz="1800">
                <a:solidFill>
                  <a:srgbClr val="FFFFFF"/>
                </a:solidFill>
                <a:latin typeface="LiberationSerif"/>
              </a:rPr>
              <a:t> and </a:t>
            </a:r>
            <a:r>
              <a:rPr lang="en-US" sz="1800">
                <a:solidFill>
                  <a:schemeClr val="accent4"/>
                </a:solidFill>
                <a:latin typeface="LiberationSerif"/>
              </a:rPr>
              <a:t>user-defined action</a:t>
            </a:r>
            <a:r>
              <a:rPr lang="en-US" sz="1800">
                <a:solidFill>
                  <a:srgbClr val="FFFFFF"/>
                </a:solidFill>
                <a:latin typeface="LiberationSerif"/>
              </a:rPr>
              <a:t>, change the permission of the previous files to zero permissions for 'group' and 'others'</a:t>
            </a:r>
            <a:r>
              <a:rPr lang="es-ES" sz="1800">
                <a:solidFill>
                  <a:srgbClr val="FFFFFF"/>
                </a:solidFill>
                <a:latin typeface="LiberationSerif"/>
              </a:rPr>
              <a:t>.</a:t>
            </a:r>
            <a:endParaRPr lang="es-ES" sz="1800">
              <a:solidFill>
                <a:srgbClr val="FFFFFF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59F8C3B-AAA3-B016-6E0B-7189181C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50397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5252270-48A6-84DD-7D24-3BE409682A0E}"/>
              </a:ext>
            </a:extLst>
          </p:cNvPr>
          <p:cNvSpPr txBox="1"/>
          <p:nvPr/>
        </p:nvSpPr>
        <p:spPr>
          <a:xfrm>
            <a:off x="604615" y="417812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u="none" strike="noStrike" baseline="0">
                <a:latin typeface="LiberationSans-BoldItalic"/>
              </a:rPr>
              <a:t>Archiving and Backup</a:t>
            </a:r>
            <a:endParaRPr lang="es-ES" sz="3600"/>
          </a:p>
        </p:txBody>
      </p:sp>
      <p:sp>
        <p:nvSpPr>
          <p:cNvPr id="2" name="Rectángulo 1"/>
          <p:cNvSpPr/>
          <p:nvPr/>
        </p:nvSpPr>
        <p:spPr>
          <a:xfrm>
            <a:off x="1285875" y="1508463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iberationMono"/>
              </a:rPr>
              <a:t>Compression programs:</a:t>
            </a:r>
          </a:p>
          <a:p>
            <a:endParaRPr lang="en-US" sz="2000">
              <a:latin typeface="LiberationMono"/>
            </a:endParaRPr>
          </a:p>
          <a:p>
            <a:r>
              <a:rPr lang="en-US" sz="2000">
                <a:latin typeface="LiberationMono"/>
              </a:rPr>
              <a:t>● </a:t>
            </a:r>
            <a:r>
              <a:rPr lang="en-US" sz="2000" b="1">
                <a:latin typeface="LiberationMono"/>
              </a:rPr>
              <a:t>gzip</a:t>
            </a:r>
            <a:r>
              <a:rPr lang="en-US" sz="2000">
                <a:latin typeface="LiberationMono"/>
              </a:rPr>
              <a:t> – Compress or expand files</a:t>
            </a:r>
          </a:p>
          <a:p>
            <a:r>
              <a:rPr lang="en-US" sz="2000">
                <a:latin typeface="LiberationMono"/>
              </a:rPr>
              <a:t>● </a:t>
            </a:r>
            <a:r>
              <a:rPr lang="en-US" sz="2000" b="1">
                <a:latin typeface="LiberationMono"/>
              </a:rPr>
              <a:t>bzip2</a:t>
            </a:r>
            <a:r>
              <a:rPr lang="en-US" sz="2000">
                <a:latin typeface="LiberationMono"/>
              </a:rPr>
              <a:t> – A block sorting file compressor</a:t>
            </a:r>
          </a:p>
          <a:p>
            <a:endParaRPr lang="en-US" sz="2000">
              <a:latin typeface="LiberationMono"/>
            </a:endParaRPr>
          </a:p>
          <a:p>
            <a:endParaRPr lang="en-US" sz="2000">
              <a:latin typeface="LiberationMono"/>
            </a:endParaRPr>
          </a:p>
          <a:p>
            <a:r>
              <a:rPr lang="en-US" sz="2000">
                <a:solidFill>
                  <a:srgbClr val="FF0000"/>
                </a:solidFill>
                <a:latin typeface="LiberationMono"/>
              </a:rPr>
              <a:t>Archiving programs:</a:t>
            </a:r>
          </a:p>
          <a:p>
            <a:endParaRPr lang="en-US" sz="2000">
              <a:latin typeface="LiberationMono"/>
            </a:endParaRPr>
          </a:p>
          <a:p>
            <a:r>
              <a:rPr lang="ca-ES" sz="2000">
                <a:latin typeface="LiberationMono"/>
              </a:rPr>
              <a:t>● </a:t>
            </a:r>
            <a:r>
              <a:rPr lang="ca-ES" sz="2000" b="1">
                <a:latin typeface="LiberationMono"/>
              </a:rPr>
              <a:t>tar</a:t>
            </a:r>
            <a:r>
              <a:rPr lang="ca-ES" sz="2000">
                <a:latin typeface="LiberationMono"/>
              </a:rPr>
              <a:t> – Tape archiving utility</a:t>
            </a:r>
          </a:p>
          <a:p>
            <a:r>
              <a:rPr lang="en-US" sz="2000">
                <a:latin typeface="LiberationMono"/>
              </a:rPr>
              <a:t>● </a:t>
            </a:r>
            <a:r>
              <a:rPr lang="en-US" sz="2000" b="1">
                <a:latin typeface="LiberationMono"/>
              </a:rPr>
              <a:t>zip</a:t>
            </a:r>
            <a:r>
              <a:rPr lang="en-US" sz="2000">
                <a:latin typeface="LiberationMono"/>
              </a:rPr>
              <a:t> – Package and compress files</a:t>
            </a:r>
          </a:p>
          <a:p>
            <a:endParaRPr lang="en-US" sz="2000">
              <a:latin typeface="LiberationMono"/>
            </a:endParaRPr>
          </a:p>
          <a:p>
            <a:endParaRPr lang="en-US" sz="2000">
              <a:latin typeface="LiberationMono"/>
            </a:endParaRPr>
          </a:p>
          <a:p>
            <a:r>
              <a:rPr lang="en-US" sz="2000">
                <a:solidFill>
                  <a:srgbClr val="FF0000"/>
                </a:solidFill>
                <a:latin typeface="LiberationMono"/>
              </a:rPr>
              <a:t>Synchronization program:</a:t>
            </a:r>
          </a:p>
          <a:p>
            <a:endParaRPr lang="en-US" sz="2000">
              <a:latin typeface="LiberationMono"/>
            </a:endParaRPr>
          </a:p>
          <a:p>
            <a:r>
              <a:rPr lang="en-US" sz="2000">
                <a:latin typeface="LiberationMono"/>
              </a:rPr>
              <a:t>● </a:t>
            </a:r>
            <a:r>
              <a:rPr lang="en-US" sz="2000" b="1">
                <a:latin typeface="LiberationMono"/>
              </a:rPr>
              <a:t>rsync</a:t>
            </a:r>
            <a:r>
              <a:rPr lang="en-US" sz="2000">
                <a:latin typeface="LiberationMono"/>
              </a:rPr>
              <a:t> – Remote file and directory synchronization</a:t>
            </a:r>
            <a:endParaRPr lang="ca-ES" sz="2000">
              <a:latin typeface="LiberationMono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0A8A7A-371C-D9E4-44E3-CE8B99A3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188442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8616"/>
          <a:stretch/>
        </p:blipFill>
        <p:spPr>
          <a:xfrm>
            <a:off x="409331" y="1057953"/>
            <a:ext cx="5438095" cy="6531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94000" y="1727200"/>
            <a:ext cx="2719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accent2"/>
                </a:solidFill>
              </a:rPr>
              <a:t>Check the size of the file</a:t>
            </a:r>
            <a:endParaRPr lang="ca-ES" sz="2000">
              <a:solidFill>
                <a:schemeClr val="accent2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1211"/>
          <a:stretch/>
        </p:blipFill>
        <p:spPr>
          <a:xfrm>
            <a:off x="409331" y="2386684"/>
            <a:ext cx="5438095" cy="5809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31" y="3643936"/>
            <a:ext cx="5438095" cy="60952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94000" y="2967636"/>
            <a:ext cx="1865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accent2"/>
                </a:solidFill>
              </a:rPr>
              <a:t>Check size again</a:t>
            </a:r>
            <a:endParaRPr lang="ca-ES" sz="2000">
              <a:solidFill>
                <a:schemeClr val="accent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794000" y="4253460"/>
            <a:ext cx="1487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accent2"/>
                </a:solidFill>
              </a:rPr>
              <a:t>Recheck size</a:t>
            </a:r>
            <a:endParaRPr lang="ca-ES" sz="2000">
              <a:solidFill>
                <a:schemeClr val="accent2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168" y="671873"/>
            <a:ext cx="5426346" cy="449058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325360" y="294640"/>
            <a:ext cx="358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Extra options in case you need them</a:t>
            </a:r>
            <a:endParaRPr lang="ca-ES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51" y="6057356"/>
            <a:ext cx="6828571" cy="41904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721600" y="5527655"/>
            <a:ext cx="382016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a-ES">
                <a:latin typeface="LiberationSerif"/>
              </a:rPr>
              <a:t>If you apply compression </a:t>
            </a:r>
            <a:r>
              <a:rPr lang="en-US">
                <a:latin typeface="LiberationSerif"/>
              </a:rPr>
              <a:t>to a file that is </a:t>
            </a:r>
            <a:r>
              <a:rPr lang="en-US">
                <a:solidFill>
                  <a:schemeClr val="accent2"/>
                </a:solidFill>
                <a:latin typeface="LiberationSerif"/>
              </a:rPr>
              <a:t>already compressed</a:t>
            </a:r>
            <a:r>
              <a:rPr lang="en-US">
                <a:latin typeface="LiberationSerif"/>
              </a:rPr>
              <a:t>, you will usually end up with a </a:t>
            </a:r>
            <a:r>
              <a:rPr lang="en-US">
                <a:solidFill>
                  <a:srgbClr val="FF0000"/>
                </a:solidFill>
                <a:latin typeface="LiberationSerif"/>
              </a:rPr>
              <a:t>larger</a:t>
            </a:r>
            <a:r>
              <a:rPr lang="en-US">
                <a:latin typeface="LiberationSerif"/>
              </a:rPr>
              <a:t> file.</a:t>
            </a:r>
            <a:endParaRPr lang="ca-ES"/>
          </a:p>
        </p:txBody>
      </p:sp>
      <p:sp>
        <p:nvSpPr>
          <p:cNvPr id="14" name="Rectángulo 13"/>
          <p:cNvSpPr/>
          <p:nvPr/>
        </p:nvSpPr>
        <p:spPr>
          <a:xfrm>
            <a:off x="358531" y="5266652"/>
            <a:ext cx="4122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4500F0"/>
                </a:solidFill>
                <a:latin typeface="LiberationMono"/>
              </a:rPr>
              <a:t>gzip </a:t>
            </a:r>
            <a:r>
              <a:rPr lang="en-US">
                <a:solidFill>
                  <a:srgbClr val="4500F0"/>
                </a:solidFill>
                <a:latin typeface="LiberationSerif"/>
              </a:rPr>
              <a:t>can also be used in interesting ways via standard input and output:</a:t>
            </a:r>
            <a:endParaRPr lang="ca-ES">
              <a:solidFill>
                <a:srgbClr val="4500F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75920" y="254000"/>
            <a:ext cx="522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Compressing files: </a:t>
            </a:r>
            <a:r>
              <a:rPr lang="es-ES" sz="2800" b="1">
                <a:solidFill>
                  <a:srgbClr val="ED03DC"/>
                </a:solidFill>
              </a:rPr>
              <a:t>gzip</a:t>
            </a:r>
            <a:r>
              <a:rPr lang="es-ES" sz="2800" b="1"/>
              <a:t> command</a:t>
            </a:r>
            <a:endParaRPr lang="ca-ES" sz="28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9B72E42-CE87-6F7D-AE66-6E89AD6B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89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296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Diagrama&#10;&#10;Descripción generada automáticamente">
            <a:extLst>
              <a:ext uri="{FF2B5EF4-FFF2-40B4-BE49-F238E27FC236}">
                <a16:creationId xmlns:a16="http://schemas.microsoft.com/office/drawing/2014/main" id="{AEED823D-0DDE-4BFF-A42F-AE6373EF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4" y="266702"/>
            <a:ext cx="6257923" cy="6257923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9BD2868-50FD-4A07-9F1B-EA8ACCE18E0F}"/>
              </a:ext>
            </a:extLst>
          </p:cNvPr>
          <p:cNvSpPr/>
          <p:nvPr/>
        </p:nvSpPr>
        <p:spPr>
          <a:xfrm>
            <a:off x="6527797" y="-892"/>
            <a:ext cx="5664203" cy="9638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/>
              <a:t>Computer components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A3C7C88-D4E2-43C6-8A81-AE700D186321}"/>
              </a:ext>
            </a:extLst>
          </p:cNvPr>
          <p:cNvSpPr txBox="1"/>
          <p:nvPr/>
        </p:nvSpPr>
        <p:spPr>
          <a:xfrm>
            <a:off x="3238500" y="276225"/>
            <a:ext cx="8118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Floppy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14C9544-978A-458E-9560-41B0FB3B6E54}"/>
              </a:ext>
            </a:extLst>
          </p:cNvPr>
          <p:cNvSpPr txBox="1"/>
          <p:nvPr/>
        </p:nvSpPr>
        <p:spPr>
          <a:xfrm>
            <a:off x="5362575" y="1085850"/>
            <a:ext cx="10513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Heat sink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D43C505-5A98-47E3-A7EA-1EEAFE7F85B9}"/>
              </a:ext>
            </a:extLst>
          </p:cNvPr>
          <p:cNvSpPr txBox="1"/>
          <p:nvPr/>
        </p:nvSpPr>
        <p:spPr>
          <a:xfrm>
            <a:off x="5226956" y="1719981"/>
            <a:ext cx="12763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HDD or SSD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C52D6FC-5594-4B7E-8799-16875E2EFC82}"/>
              </a:ext>
            </a:extLst>
          </p:cNvPr>
          <p:cNvSpPr txBox="1"/>
          <p:nvPr/>
        </p:nvSpPr>
        <p:spPr>
          <a:xfrm>
            <a:off x="5131706" y="3148731"/>
            <a:ext cx="13721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Optical drive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673F17F-4262-4895-BF15-3B3CCD255901}"/>
              </a:ext>
            </a:extLst>
          </p:cNvPr>
          <p:cNvSpPr txBox="1"/>
          <p:nvPr/>
        </p:nvSpPr>
        <p:spPr>
          <a:xfrm>
            <a:off x="5074556" y="5825256"/>
            <a:ext cx="15007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RAM modules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68D0C59-34F9-49FB-A12E-153F9A5F450B}"/>
              </a:ext>
            </a:extLst>
          </p:cNvPr>
          <p:cNvSpPr txBox="1"/>
          <p:nvPr/>
        </p:nvSpPr>
        <p:spPr>
          <a:xfrm>
            <a:off x="2798081" y="4844181"/>
            <a:ext cx="16797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Processor (CPU)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DC91E25-66A6-43C5-9E95-466D243399EB}"/>
              </a:ext>
            </a:extLst>
          </p:cNvPr>
          <p:cNvSpPr txBox="1"/>
          <p:nvPr/>
        </p:nvSpPr>
        <p:spPr>
          <a:xfrm>
            <a:off x="664481" y="4320306"/>
            <a:ext cx="14511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Motherboard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2926EC0-7771-46D8-B65C-74E49069DA3A}"/>
              </a:ext>
            </a:extLst>
          </p:cNvPr>
          <p:cNvSpPr txBox="1"/>
          <p:nvPr/>
        </p:nvSpPr>
        <p:spPr>
          <a:xfrm>
            <a:off x="359681" y="2186706"/>
            <a:ext cx="14434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Power supply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1057B43-AC27-47E8-A324-092EB65D427E}"/>
              </a:ext>
            </a:extLst>
          </p:cNvPr>
          <p:cNvSpPr txBox="1"/>
          <p:nvPr/>
        </p:nvSpPr>
        <p:spPr>
          <a:xfrm>
            <a:off x="550181" y="253131"/>
            <a:ext cx="12025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/>
              <a:t>System fan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BF4923A-7089-553F-5647-63D44F3B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95604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60400" y="1146016"/>
            <a:ext cx="1066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LiberationSerif"/>
              </a:rPr>
              <a:t>The </a:t>
            </a:r>
            <a:r>
              <a:rPr lang="en-US">
                <a:latin typeface="LiberationMono"/>
              </a:rPr>
              <a:t>bzip2 </a:t>
            </a:r>
            <a:r>
              <a:rPr lang="en-US">
                <a:latin typeface="LiberationSerif"/>
              </a:rPr>
              <a:t>program, by Julian Seward, is similar to </a:t>
            </a:r>
            <a:r>
              <a:rPr lang="en-US">
                <a:latin typeface="LiberationMono"/>
              </a:rPr>
              <a:t>gzip </a:t>
            </a:r>
            <a:r>
              <a:rPr lang="en-US">
                <a:latin typeface="LiberationSerif"/>
              </a:rPr>
              <a:t>but uses a different compression algorithm that achieves higher levels of compression at the cost of compression </a:t>
            </a:r>
            <a:r>
              <a:rPr lang="ca-ES">
                <a:latin typeface="LiberationSerif"/>
              </a:rPr>
              <a:t>speed.</a:t>
            </a:r>
            <a:endParaRPr lang="ca-ES"/>
          </a:p>
        </p:txBody>
      </p:sp>
      <p:sp>
        <p:nvSpPr>
          <p:cNvPr id="5" name="Rectángulo 4"/>
          <p:cNvSpPr/>
          <p:nvPr/>
        </p:nvSpPr>
        <p:spPr>
          <a:xfrm>
            <a:off x="660400" y="495498"/>
            <a:ext cx="2420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>
                <a:solidFill>
                  <a:srgbClr val="FF0000"/>
                </a:solidFill>
                <a:latin typeface="LiberationMono"/>
              </a:rPr>
              <a:t>bzip2 </a:t>
            </a:r>
            <a:r>
              <a:rPr lang="ca-ES" sz="2400" b="1">
                <a:solidFill>
                  <a:schemeClr val="bg1">
                    <a:lumMod val="65000"/>
                  </a:schemeClr>
                </a:solidFill>
                <a:latin typeface="LiberationMono"/>
              </a:rPr>
              <a:t>(bunzip2)</a:t>
            </a:r>
            <a:endParaRPr lang="ca-ES" sz="24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1520" y="1981200"/>
            <a:ext cx="1040053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es-ES"/>
          </a:p>
          <a:p>
            <a:r>
              <a:rPr lang="es-ES" b="1" u="sng"/>
              <a:t>Exercise</a:t>
            </a:r>
            <a:r>
              <a:rPr lang="es-ES"/>
              <a:t>: compress the output of 'ls -l /etc' with bzip2 and gzip and check which one provides the smaller file.</a:t>
            </a:r>
          </a:p>
          <a:p>
            <a:endParaRPr lang="ca-ES"/>
          </a:p>
        </p:txBody>
      </p:sp>
      <p:sp>
        <p:nvSpPr>
          <p:cNvPr id="7" name="Rectángulo 6"/>
          <p:cNvSpPr/>
          <p:nvPr/>
        </p:nvSpPr>
        <p:spPr>
          <a:xfrm>
            <a:off x="660400" y="3281164"/>
            <a:ext cx="3121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200" b="1">
                <a:latin typeface="LiberationSans-Bold"/>
              </a:rPr>
              <a:t>Archiving Files</a:t>
            </a:r>
            <a:endParaRPr lang="ca-ES" sz="3200"/>
          </a:p>
        </p:txBody>
      </p:sp>
      <p:sp>
        <p:nvSpPr>
          <p:cNvPr id="8" name="Rectángulo 7"/>
          <p:cNvSpPr/>
          <p:nvPr/>
        </p:nvSpPr>
        <p:spPr>
          <a:xfrm>
            <a:off x="640079" y="4051707"/>
            <a:ext cx="10573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LiberationSerif"/>
              </a:rPr>
              <a:t>Archiving is the process of gathering up many files and bundling them together into a single large file. Archiving is often done as part of system backups. It is also used when old data is moved from a system to some type of long-term storage.</a:t>
            </a:r>
            <a:endParaRPr lang="ca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0" y="5893566"/>
            <a:ext cx="4828571" cy="42857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40079" y="5203469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>
                <a:latin typeface="LiberationMono"/>
              </a:rPr>
              <a:t>tar</a:t>
            </a:r>
            <a:endParaRPr lang="ca-ES" sz="2400" b="1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073821"/>
            <a:ext cx="5155992" cy="1576832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EB100001-A615-8307-8C77-1A84551D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48837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71" y="653456"/>
            <a:ext cx="7942857" cy="6666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1" y="2121450"/>
            <a:ext cx="6580952" cy="3809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1975" y="146685"/>
            <a:ext cx="1103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Being at home, let's create (if not already) the playground with 100 directories containing file-A to Z files:</a:t>
            </a:r>
            <a:endParaRPr lang="ca-ES" sz="2000"/>
          </a:p>
        </p:txBody>
      </p:sp>
      <p:sp>
        <p:nvSpPr>
          <p:cNvPr id="7" name="CuadroTexto 6"/>
          <p:cNvSpPr txBox="1"/>
          <p:nvPr/>
        </p:nvSpPr>
        <p:spPr>
          <a:xfrm>
            <a:off x="561974" y="1607154"/>
            <a:ext cx="467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Let's now </a:t>
            </a:r>
            <a:r>
              <a:rPr lang="es-ES" sz="2000" b="1"/>
              <a:t>archive</a:t>
            </a:r>
            <a:r>
              <a:rPr lang="es-ES" sz="2000"/>
              <a:t> the playground directory:</a:t>
            </a:r>
            <a:endParaRPr lang="ca-ES" sz="200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3667125" y="2464302"/>
            <a:ext cx="209550" cy="228733"/>
          </a:xfrm>
          <a:prstGeom prst="straightConnector1">
            <a:avLst/>
          </a:prstGeom>
          <a:ln>
            <a:solidFill>
              <a:srgbClr val="ED03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843422" y="2607310"/>
            <a:ext cx="331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FF66FF"/>
                </a:solidFill>
              </a:rPr>
              <a:t>to specify the name of the tar file</a:t>
            </a:r>
            <a:endParaRPr lang="ca-ES">
              <a:solidFill>
                <a:srgbClr val="FF66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86125" y="213423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/>
              <a:t>-</a:t>
            </a:r>
            <a:endParaRPr lang="ca-ES" b="1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53" y="3537034"/>
            <a:ext cx="5257143" cy="41904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42756" y="3040910"/>
            <a:ext cx="373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To </a:t>
            </a:r>
            <a:r>
              <a:rPr lang="es-ES" sz="2000" b="1"/>
              <a:t>display</a:t>
            </a:r>
            <a:r>
              <a:rPr lang="es-ES" sz="2000"/>
              <a:t> the content of a tar file:</a:t>
            </a:r>
            <a:endParaRPr lang="ca-ES" sz="200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53" y="4058946"/>
            <a:ext cx="5238095" cy="35238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913120" y="4052256"/>
            <a:ext cx="22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FF0000"/>
                </a:solidFill>
              </a:rPr>
              <a:t>(verbose information)</a:t>
            </a:r>
            <a:endParaRPr lang="ca-ES" b="1">
              <a:solidFill>
                <a:srgbClr val="FF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913120" y="3561892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chemeClr val="bg1">
                    <a:lumMod val="65000"/>
                  </a:schemeClr>
                </a:solidFill>
              </a:rPr>
              <a:t>(or use vi)</a:t>
            </a:r>
            <a:endParaRPr lang="ca-ES" b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71" y="5098583"/>
            <a:ext cx="5952381" cy="147619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542756" y="4653779"/>
            <a:ext cx="611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Let's move the tar file to another directory and </a:t>
            </a:r>
            <a:r>
              <a:rPr lang="es-ES" sz="2000" b="1"/>
              <a:t>extract</a:t>
            </a:r>
            <a:r>
              <a:rPr lang="es-ES" sz="2000"/>
              <a:t> it:</a:t>
            </a:r>
            <a:endParaRPr lang="ca-ES" sz="2000"/>
          </a:p>
        </p:txBody>
      </p:sp>
      <p:sp>
        <p:nvSpPr>
          <p:cNvPr id="20" name="CuadroTexto 19"/>
          <p:cNvSpPr txBox="1"/>
          <p:nvPr/>
        </p:nvSpPr>
        <p:spPr>
          <a:xfrm>
            <a:off x="3302792" y="356536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/>
              <a:t>-</a:t>
            </a:r>
            <a:endParaRPr lang="ca-ES" b="1"/>
          </a:p>
        </p:txBody>
      </p:sp>
      <p:sp>
        <p:nvSpPr>
          <p:cNvPr id="21" name="CuadroTexto 20"/>
          <p:cNvSpPr txBox="1"/>
          <p:nvPr/>
        </p:nvSpPr>
        <p:spPr>
          <a:xfrm>
            <a:off x="3276600" y="404876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/>
              <a:t>-</a:t>
            </a:r>
            <a:endParaRPr lang="ca-ES" b="1"/>
          </a:p>
        </p:txBody>
      </p:sp>
      <p:sp>
        <p:nvSpPr>
          <p:cNvPr id="22" name="CuadroTexto 21"/>
          <p:cNvSpPr txBox="1"/>
          <p:nvPr/>
        </p:nvSpPr>
        <p:spPr>
          <a:xfrm>
            <a:off x="3570605" y="563626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/>
              <a:t>-</a:t>
            </a:r>
            <a:endParaRPr lang="ca-ES" b="1"/>
          </a:p>
        </p:txBody>
      </p:sp>
      <p:sp>
        <p:nvSpPr>
          <p:cNvPr id="23" name="CuadroTexto 22"/>
          <p:cNvSpPr txBox="1"/>
          <p:nvPr/>
        </p:nvSpPr>
        <p:spPr>
          <a:xfrm>
            <a:off x="8991600" y="582352"/>
            <a:ext cx="293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solidFill>
                  <a:schemeClr val="accent2"/>
                </a:solidFill>
              </a:rPr>
              <a:t>-p </a:t>
            </a:r>
            <a:r>
              <a:rPr lang="es-ES" sz="1600">
                <a:solidFill>
                  <a:schemeClr val="accent2"/>
                </a:solidFill>
              </a:rPr>
              <a:t>for creating parent directory in case it does not exist</a:t>
            </a:r>
            <a:endParaRPr lang="ca-ES" sz="1600">
              <a:solidFill>
                <a:schemeClr val="accent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CCA10F-0CE3-A0FF-4103-FE74944C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59882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156" y="308094"/>
            <a:ext cx="10928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LiberationMono"/>
              </a:rPr>
              <a:t>It’s possible to </a:t>
            </a:r>
            <a:r>
              <a:rPr lang="en-US" sz="2000" b="1">
                <a:latin typeface="LiberationMono"/>
              </a:rPr>
              <a:t>limit</a:t>
            </a:r>
            <a:r>
              <a:rPr lang="en-US" sz="2000">
                <a:latin typeface="LiberationMono"/>
              </a:rPr>
              <a:t> what is extracted from the archive. </a:t>
            </a:r>
            <a:r>
              <a:rPr lang="ca-ES" sz="2000">
                <a:latin typeface="LiberationMono"/>
              </a:rPr>
              <a:t>For </a:t>
            </a:r>
            <a:r>
              <a:rPr lang="en-US" sz="2000">
                <a:latin typeface="LiberationMono"/>
              </a:rPr>
              <a:t>example, if we wanted to extract a single file from an archive:</a:t>
            </a:r>
            <a:endParaRPr lang="ca-ES" sz="2000">
              <a:latin typeface="LiberationMon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91" y="1343365"/>
            <a:ext cx="3942857" cy="37142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028691" y="1334254"/>
            <a:ext cx="412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LiberationSerif"/>
              </a:rPr>
              <a:t>(Multiple pathnames may be specified)</a:t>
            </a:r>
            <a:endParaRPr lang="ca-ES">
              <a:solidFill>
                <a:schemeClr val="accent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96891" y="1950720"/>
            <a:ext cx="9571109" cy="923330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s-ES">
                <a:latin typeface="LiberationMono"/>
              </a:rPr>
              <a:t>[me@linuxbox  ~]$  </a:t>
            </a:r>
            <a:r>
              <a:rPr lang="es-ES" b="1">
                <a:latin typeface="LiberationMono"/>
              </a:rPr>
              <a:t>cd foo</a:t>
            </a:r>
          </a:p>
          <a:p>
            <a:r>
              <a:rPr lang="es-ES">
                <a:latin typeface="LiberationMono"/>
              </a:rPr>
              <a:t>[me@linuxbox  foo]$  </a:t>
            </a:r>
            <a:r>
              <a:rPr lang="es-ES" b="1">
                <a:latin typeface="LiberationMono"/>
              </a:rPr>
              <a:t>rm  -r  playground</a:t>
            </a:r>
          </a:p>
          <a:p>
            <a:r>
              <a:rPr lang="es-ES">
                <a:latin typeface="LiberationMono"/>
              </a:rPr>
              <a:t>[me@linuxbox  foo]$  </a:t>
            </a:r>
            <a:r>
              <a:rPr lang="en-US" b="1">
                <a:latin typeface="LiberationMono"/>
              </a:rPr>
              <a:t>tar  -xf  playground.tar  --wildcards  'pla</a:t>
            </a:r>
            <a:r>
              <a:rPr lang="ca-ES" b="1">
                <a:latin typeface="LiberationMono"/>
              </a:rPr>
              <a:t>yground/dir-*/file-A'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96891" y="3119735"/>
            <a:ext cx="10079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LiberationSerif"/>
              </a:rPr>
              <a:t>This command will extract only files matching the specified pathname including the </a:t>
            </a:r>
            <a:r>
              <a:rPr lang="ca-ES">
                <a:latin typeface="LiberationSerif"/>
              </a:rPr>
              <a:t>wildcard </a:t>
            </a:r>
            <a:r>
              <a:rPr lang="ca-ES">
                <a:latin typeface="LiberationMono"/>
              </a:rPr>
              <a:t>dir-*</a:t>
            </a:r>
            <a:r>
              <a:rPr lang="ca-ES">
                <a:latin typeface="LiberationSerif"/>
              </a:rPr>
              <a:t>.</a:t>
            </a:r>
            <a:endParaRPr lang="ca-ES"/>
          </a:p>
        </p:txBody>
      </p:sp>
      <p:sp>
        <p:nvSpPr>
          <p:cNvPr id="9" name="Rectángulo 8"/>
          <p:cNvSpPr/>
          <p:nvPr/>
        </p:nvSpPr>
        <p:spPr>
          <a:xfrm>
            <a:off x="1096890" y="4020235"/>
            <a:ext cx="9845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LiberationMono"/>
              </a:rPr>
              <a:t>tar</a:t>
            </a:r>
            <a:r>
              <a:rPr lang="en-US">
                <a:solidFill>
                  <a:srgbClr val="FF0000"/>
                </a:solidFill>
                <a:latin typeface="LiberationMono"/>
              </a:rPr>
              <a:t> </a:t>
            </a:r>
            <a:r>
              <a:rPr lang="en-US">
                <a:solidFill>
                  <a:srgbClr val="FF0000"/>
                </a:solidFill>
                <a:latin typeface="LiberationSerif"/>
              </a:rPr>
              <a:t>is often used in conjunction with </a:t>
            </a:r>
            <a:r>
              <a:rPr lang="en-US" b="1">
                <a:solidFill>
                  <a:srgbClr val="FF0000"/>
                </a:solidFill>
                <a:latin typeface="LiberationMono"/>
              </a:rPr>
              <a:t>find</a:t>
            </a:r>
            <a:r>
              <a:rPr lang="en-US">
                <a:solidFill>
                  <a:srgbClr val="FF0000"/>
                </a:solidFill>
                <a:latin typeface="LiberationMono"/>
              </a:rPr>
              <a:t> </a:t>
            </a:r>
            <a:r>
              <a:rPr lang="en-US">
                <a:solidFill>
                  <a:srgbClr val="FF0000"/>
                </a:solidFill>
                <a:latin typeface="LiberationSerif"/>
              </a:rPr>
              <a:t>to produce archives.</a:t>
            </a:r>
            <a:endParaRPr lang="ca-ES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96890" y="4856325"/>
            <a:ext cx="9571109" cy="1200329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s-ES">
                <a:latin typeface="LiberationMono"/>
              </a:rPr>
              <a:t>[me@linuxbox  foo]$  </a:t>
            </a:r>
            <a:r>
              <a:rPr lang="es-ES" b="1">
                <a:latin typeface="LiberationMono"/>
              </a:rPr>
              <a:t>cd</a:t>
            </a:r>
          </a:p>
          <a:p>
            <a:r>
              <a:rPr lang="es-ES">
                <a:latin typeface="LiberationMono"/>
              </a:rPr>
              <a:t>[me@linuxbox  ~]$  </a:t>
            </a:r>
            <a:r>
              <a:rPr lang="en-US" b="1">
                <a:latin typeface="LiberationMono-Bold"/>
              </a:rPr>
              <a:t>find  playground  -name  'file-A'  -exec  tar  -cf  </a:t>
            </a:r>
            <a:r>
              <a:rPr lang="ca-ES" b="1">
                <a:latin typeface="LiberationMono-Bold"/>
              </a:rPr>
              <a:t>archive.tar  '{}'  '+'</a:t>
            </a:r>
          </a:p>
          <a:p>
            <a:r>
              <a:rPr lang="es-ES">
                <a:latin typeface="LiberationMono"/>
              </a:rPr>
              <a:t>[me@linuxbox  ~]$  </a:t>
            </a:r>
            <a:r>
              <a:rPr lang="en-US" b="1">
                <a:latin typeface="LiberationMono-Bold"/>
              </a:rPr>
              <a:t>find  playground  -name  'file-C'  -exec  tar  -rf  </a:t>
            </a:r>
            <a:r>
              <a:rPr lang="ca-ES" b="1">
                <a:latin typeface="LiberationMono-Bold"/>
              </a:rPr>
              <a:t>archive.tar  '{}'  '+'</a:t>
            </a:r>
          </a:p>
          <a:p>
            <a:r>
              <a:rPr lang="es-ES">
                <a:latin typeface="LiberationMono"/>
              </a:rPr>
              <a:t>[me@linuxbox  ~]$  </a:t>
            </a:r>
            <a:r>
              <a:rPr lang="en-US" b="1">
                <a:latin typeface="LiberationMono"/>
              </a:rPr>
              <a:t>find  playground  -name  </a:t>
            </a:r>
            <a:r>
              <a:rPr lang="en-US" b="1">
                <a:latin typeface="LiberationMono-Bold"/>
              </a:rPr>
              <a:t>'file-Z'  -exec  tar  -czf  </a:t>
            </a:r>
            <a:r>
              <a:rPr lang="ca-ES" b="1">
                <a:latin typeface="LiberationMono-Bold"/>
              </a:rPr>
              <a:t>archive.tar.gz  '{}'  '+'</a:t>
            </a:r>
          </a:p>
        </p:txBody>
      </p:sp>
      <p:cxnSp>
        <p:nvCxnSpPr>
          <p:cNvPr id="14" name="Conector recto de flecha 13"/>
          <p:cNvCxnSpPr>
            <a:cxnSpLocks/>
          </p:cNvCxnSpPr>
          <p:nvPr/>
        </p:nvCxnSpPr>
        <p:spPr>
          <a:xfrm flipV="1">
            <a:off x="9077325" y="4619625"/>
            <a:ext cx="190500" cy="57150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9004300" y="3891092"/>
            <a:ext cx="2209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rgbClr val="FF66FF"/>
                </a:solidFill>
              </a:rPr>
              <a:t>execute the command only at the end (and not for every finding)</a:t>
            </a:r>
            <a:endParaRPr lang="ca-ES" sz="1600">
              <a:solidFill>
                <a:srgbClr val="FF66FF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6BD851-95C8-49F1-3432-9FDC785A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43206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4DA025-A3B4-3758-EC19-C621456E1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74" y="892837"/>
            <a:ext cx="5828571" cy="4380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DBB50F-E2DB-C172-2509-EE85DF15768A}"/>
              </a:ext>
            </a:extLst>
          </p:cNvPr>
          <p:cNvSpPr txBox="1"/>
          <p:nvPr/>
        </p:nvSpPr>
        <p:spPr>
          <a:xfrm>
            <a:off x="1061720" y="14872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FF0000"/>
                </a:solidFill>
                <a:latin typeface="LiberationSerif"/>
              </a:rPr>
              <a:t>where </a:t>
            </a:r>
            <a:r>
              <a:rPr lang="en-US" sz="1800" b="0" i="1" u="none" strike="noStrike" baseline="0">
                <a:solidFill>
                  <a:srgbClr val="FF0000"/>
                </a:solidFill>
                <a:latin typeface="LiberationSerif-Italic"/>
              </a:rPr>
              <a:t>source </a:t>
            </a:r>
            <a:r>
              <a:rPr lang="en-US" sz="1800" b="0" i="0" u="none" strike="noStrike" baseline="0">
                <a:solidFill>
                  <a:srgbClr val="FF0000"/>
                </a:solidFill>
                <a:latin typeface="LiberationSerif"/>
              </a:rPr>
              <a:t>and </a:t>
            </a:r>
            <a:r>
              <a:rPr lang="en-US" sz="1800" b="0" i="1" u="none" strike="noStrike" baseline="0">
                <a:solidFill>
                  <a:srgbClr val="FF0000"/>
                </a:solidFill>
                <a:latin typeface="LiberationSerif-Italic"/>
              </a:rPr>
              <a:t>destination </a:t>
            </a:r>
            <a:r>
              <a:rPr lang="en-US" sz="1800" b="0" i="0" u="none" strike="noStrike" baseline="0">
                <a:solidFill>
                  <a:srgbClr val="FF0000"/>
                </a:solidFill>
                <a:latin typeface="LiberationSerif"/>
              </a:rPr>
              <a:t>are one of the following:</a:t>
            </a:r>
            <a:endParaRPr lang="es-ES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FBEC52C-7763-923C-6BAB-23E4B0D4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27" y="1876833"/>
            <a:ext cx="7390794" cy="11107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7B4A616-ADF9-FDE0-646F-13A7B46C9862}"/>
              </a:ext>
            </a:extLst>
          </p:cNvPr>
          <p:cNvSpPr txBox="1"/>
          <p:nvPr/>
        </p:nvSpPr>
        <p:spPr>
          <a:xfrm>
            <a:off x="3947795" y="2873330"/>
            <a:ext cx="2828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>
                <a:solidFill>
                  <a:srgbClr val="FF66FF"/>
                </a:solidFill>
              </a:rPr>
              <a:t>(</a:t>
            </a:r>
            <a:r>
              <a:rPr lang="es-ES" sz="1600" b="1">
                <a:solidFill>
                  <a:srgbClr val="FF66FF"/>
                </a:solidFill>
              </a:rPr>
              <a:t>U</a:t>
            </a:r>
            <a:r>
              <a:rPr lang="es-ES" sz="1600">
                <a:solidFill>
                  <a:srgbClr val="FF66FF"/>
                </a:solidFill>
              </a:rPr>
              <a:t>niform </a:t>
            </a:r>
            <a:r>
              <a:rPr lang="es-ES" sz="1600" b="1">
                <a:solidFill>
                  <a:srgbClr val="FF66FF"/>
                </a:solidFill>
              </a:rPr>
              <a:t>R</a:t>
            </a:r>
            <a:r>
              <a:rPr lang="es-ES" sz="1600">
                <a:solidFill>
                  <a:srgbClr val="FF66FF"/>
                </a:solidFill>
              </a:rPr>
              <a:t>esource </a:t>
            </a:r>
            <a:r>
              <a:rPr lang="es-ES" sz="1600" b="1">
                <a:solidFill>
                  <a:srgbClr val="FF66FF"/>
                </a:solidFill>
              </a:rPr>
              <a:t>I</a:t>
            </a:r>
            <a:r>
              <a:rPr lang="es-ES" sz="1600">
                <a:solidFill>
                  <a:srgbClr val="FF66FF"/>
                </a:solidFill>
              </a:rPr>
              <a:t>dentifier)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267047F-CE7D-BAD5-3864-AD9C16E00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09" y="3490807"/>
            <a:ext cx="4095386" cy="3828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1E8DF7-D97F-6885-A6DB-BB91571CC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09" y="4001137"/>
            <a:ext cx="6133333" cy="39047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DB19EC5-7C7B-AC22-462F-EEA9B51354E6}"/>
              </a:ext>
            </a:extLst>
          </p:cNvPr>
          <p:cNvSpPr txBox="1"/>
          <p:nvPr/>
        </p:nvSpPr>
        <p:spPr>
          <a:xfrm>
            <a:off x="7148195" y="3701272"/>
            <a:ext cx="417195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>
                <a:solidFill>
                  <a:srgbClr val="4500F0"/>
                </a:solidFill>
                <a:latin typeface="LiberationMono"/>
              </a:rPr>
              <a:t>-a </a:t>
            </a:r>
            <a:r>
              <a:rPr lang="en-US" sz="1800" b="0" i="0" u="none" strike="noStrike" baseline="0">
                <a:solidFill>
                  <a:srgbClr val="4500F0"/>
                </a:solidFill>
                <a:latin typeface="LiberationSerif"/>
              </a:rPr>
              <a:t>option (for archiving — causes recursion and preservation of </a:t>
            </a:r>
            <a:r>
              <a:rPr lang="es-ES" sz="1800" b="0" i="0" u="none" strike="noStrike" baseline="0">
                <a:solidFill>
                  <a:srgbClr val="4500F0"/>
                </a:solidFill>
                <a:latin typeface="LiberationSerif"/>
              </a:rPr>
              <a:t>file attributes)</a:t>
            </a:r>
          </a:p>
          <a:p>
            <a:pPr algn="l"/>
            <a:endParaRPr lang="es-ES" sz="900">
              <a:solidFill>
                <a:srgbClr val="4500F0"/>
              </a:solidFill>
              <a:latin typeface="LiberationSerif"/>
            </a:endParaRPr>
          </a:p>
          <a:p>
            <a:pPr algn="l"/>
            <a:r>
              <a:rPr lang="en-US" sz="1800" b="1" i="0" u="none" strike="noStrike" baseline="0">
                <a:solidFill>
                  <a:srgbClr val="4500F0"/>
                </a:solidFill>
                <a:latin typeface="LiberationMono"/>
              </a:rPr>
              <a:t>-v </a:t>
            </a:r>
            <a:r>
              <a:rPr lang="en-US" sz="1800" b="0" i="0" u="none" strike="noStrike" baseline="0">
                <a:solidFill>
                  <a:srgbClr val="4500F0"/>
                </a:solidFill>
                <a:latin typeface="LiberationSerif"/>
              </a:rPr>
              <a:t>option (verbose output)</a:t>
            </a:r>
            <a:endParaRPr lang="es-ES">
              <a:solidFill>
                <a:srgbClr val="4500F0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8FD9AF6-5B07-3373-2451-25F7EC5D4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09" y="5656413"/>
            <a:ext cx="7085714" cy="40952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F8F60C4-3C11-5966-AEBA-84715C59A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09" y="4537236"/>
            <a:ext cx="6133333" cy="39047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AA0E4C8-5400-05C6-2858-5567DF9A5E12}"/>
              </a:ext>
            </a:extLst>
          </p:cNvPr>
          <p:cNvSpPr txBox="1"/>
          <p:nvPr/>
        </p:nvSpPr>
        <p:spPr>
          <a:xfrm>
            <a:off x="576309" y="5123815"/>
            <a:ext cx="6919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If we repeat rsync, lists nothing. Only </a:t>
            </a:r>
            <a:r>
              <a:rPr lang="es-ES" sz="2000" b="1">
                <a:solidFill>
                  <a:srgbClr val="C00000"/>
                </a:solidFill>
              </a:rPr>
              <a:t>updated</a:t>
            </a:r>
            <a:r>
              <a:rPr lang="es-ES" sz="2000"/>
              <a:t> files are rsynced: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6964C6B-8F82-17D3-56CE-C9186421F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09" y="6192822"/>
            <a:ext cx="6133333" cy="39047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05911" y="176014"/>
            <a:ext cx="7151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200" b="1">
                <a:latin typeface="LiberationSans-Bold"/>
              </a:rPr>
              <a:t>Synchronizing Files and Directories</a:t>
            </a:r>
            <a:endParaRPr lang="ca-ES" sz="3200"/>
          </a:p>
        </p:txBody>
      </p:sp>
      <p:sp>
        <p:nvSpPr>
          <p:cNvPr id="16" name="Rectángulo 15"/>
          <p:cNvSpPr/>
          <p:nvPr/>
        </p:nvSpPr>
        <p:spPr>
          <a:xfrm>
            <a:off x="7426960" y="906362"/>
            <a:ext cx="45186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>
                <a:latin typeface="LiberationSerif"/>
              </a:rPr>
              <a:t>A common strategy for maintaining a </a:t>
            </a:r>
            <a:r>
              <a:rPr lang="en-US" sz="1400" b="1">
                <a:latin typeface="LiberationSerif"/>
              </a:rPr>
              <a:t>backup copy</a:t>
            </a:r>
            <a:r>
              <a:rPr lang="en-US" sz="1400">
                <a:latin typeface="LiberationSerif"/>
              </a:rPr>
              <a:t> of a system involves keeping one or more directories </a:t>
            </a:r>
            <a:r>
              <a:rPr lang="en-US" sz="1400" b="1">
                <a:solidFill>
                  <a:srgbClr val="FF0000"/>
                </a:solidFill>
                <a:latin typeface="LiberationSerif"/>
              </a:rPr>
              <a:t>synchronized</a:t>
            </a:r>
            <a:r>
              <a:rPr lang="en-US" sz="1400">
                <a:latin typeface="LiberationSerif"/>
              </a:rPr>
              <a:t> with another directory (or directories) located on either the local system (usually a removable storage device of some kind) or a remote system.</a:t>
            </a:r>
            <a:endParaRPr lang="ca-ES" sz="14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2B0878F-16E3-9EA0-91A0-8FDB4379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71731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529B949-ECD2-DB03-3B19-8D294587CF1B}"/>
              </a:ext>
            </a:extLst>
          </p:cNvPr>
          <p:cNvSpPr txBox="1"/>
          <p:nvPr/>
        </p:nvSpPr>
        <p:spPr>
          <a:xfrm>
            <a:off x="389759" y="45883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>
                <a:latin typeface="LiberationSans"/>
              </a:rPr>
              <a:t>Using </a:t>
            </a:r>
            <a:r>
              <a:rPr lang="en-US" sz="2800" b="1" i="0" u="none" strike="noStrike" baseline="0">
                <a:latin typeface="LiberationMono"/>
              </a:rPr>
              <a:t>rsync </a:t>
            </a:r>
            <a:r>
              <a:rPr lang="en-US" sz="2800" b="1" i="0" u="none" strike="noStrike" baseline="0">
                <a:latin typeface="LiberationSans"/>
              </a:rPr>
              <a:t>Over a Network</a:t>
            </a:r>
            <a:endParaRPr lang="es-ES" sz="2800" b="1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992979-041D-0F9E-7D75-F6BBFC909B0E}"/>
              </a:ext>
            </a:extLst>
          </p:cNvPr>
          <p:cNvSpPr txBox="1"/>
          <p:nvPr/>
        </p:nvSpPr>
        <p:spPr>
          <a:xfrm>
            <a:off x="504825" y="381000"/>
            <a:ext cx="11193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/>
              <a:t>Not in the first backup, but in the next ones it is important to </a:t>
            </a:r>
            <a:r>
              <a:rPr lang="es-ES" sz="2000" u="sng"/>
              <a:t>remove</a:t>
            </a:r>
            <a:r>
              <a:rPr lang="es-ES" sz="2000"/>
              <a:t> files that are no longer in the </a:t>
            </a:r>
            <a:r>
              <a:rPr lang="es-ES" sz="2000" b="1"/>
              <a:t>source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EC8C74-8412-D0C7-D26B-E76B0FA8A519}"/>
              </a:ext>
            </a:extLst>
          </p:cNvPr>
          <p:cNvSpPr txBox="1"/>
          <p:nvPr/>
        </p:nvSpPr>
        <p:spPr>
          <a:xfrm>
            <a:off x="797919" y="1017269"/>
            <a:ext cx="3664861" cy="40011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wherever]$ </a:t>
            </a:r>
            <a:r>
              <a:rPr lang="es-ES" sz="2000" b="1">
                <a:solidFill>
                  <a:srgbClr val="4500F0"/>
                </a:solidFill>
                <a:latin typeface="LiberationMono"/>
              </a:rPr>
              <a:t>cd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4E169B-392C-8227-85F2-0407402A032B}"/>
              </a:ext>
            </a:extLst>
          </p:cNvPr>
          <p:cNvSpPr txBox="1"/>
          <p:nvPr/>
        </p:nvSpPr>
        <p:spPr>
          <a:xfrm>
            <a:off x="797918" y="1484085"/>
            <a:ext cx="4416701" cy="40011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~]$  </a:t>
            </a:r>
            <a:r>
              <a:rPr lang="es-ES" sz="2000" b="1">
                <a:solidFill>
                  <a:srgbClr val="4500F0"/>
                </a:solidFill>
                <a:latin typeface="LiberationMono"/>
              </a:rPr>
              <a:t>mkdir</a:t>
            </a:r>
            <a:r>
              <a:rPr lang="es-ES" sz="2000" b="1">
                <a:latin typeface="LiberationMono"/>
              </a:rPr>
              <a:t>  alphabet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77E2C6-CC81-3D35-B694-9CDB6320F7F3}"/>
              </a:ext>
            </a:extLst>
          </p:cNvPr>
          <p:cNvSpPr txBox="1"/>
          <p:nvPr/>
        </p:nvSpPr>
        <p:spPr>
          <a:xfrm>
            <a:off x="797918" y="1950901"/>
            <a:ext cx="5710831" cy="40011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~]$  </a:t>
            </a:r>
            <a:r>
              <a:rPr lang="es-ES" sz="2000" b="1">
                <a:solidFill>
                  <a:srgbClr val="4500F0"/>
                </a:solidFill>
                <a:latin typeface="LiberationMono"/>
              </a:rPr>
              <a:t>touch</a:t>
            </a:r>
            <a:r>
              <a:rPr lang="es-ES" sz="2000" b="1">
                <a:latin typeface="LiberationMono"/>
              </a:rPr>
              <a:t>  alphabet/{a..z}.xyz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5D1CA1-C4EE-638E-40BB-88BCF19B170F}"/>
              </a:ext>
            </a:extLst>
          </p:cNvPr>
          <p:cNvSpPr txBox="1"/>
          <p:nvPr/>
        </p:nvSpPr>
        <p:spPr>
          <a:xfrm>
            <a:off x="797919" y="2417717"/>
            <a:ext cx="6674279" cy="40011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~]$  </a:t>
            </a:r>
            <a:r>
              <a:rPr lang="es-ES" sz="2000" b="1">
                <a:solidFill>
                  <a:srgbClr val="FF0000"/>
                </a:solidFill>
                <a:latin typeface="LiberationMono"/>
              </a:rPr>
              <a:t>rsync  -av  </a:t>
            </a:r>
            <a:r>
              <a:rPr lang="es-ES" sz="2000" b="1">
                <a:latin typeface="LiberationMono"/>
              </a:rPr>
              <a:t>alphabet/  abecedario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ABC949-8DBC-A245-A469-980D3432D583}"/>
              </a:ext>
            </a:extLst>
          </p:cNvPr>
          <p:cNvSpPr txBox="1"/>
          <p:nvPr/>
        </p:nvSpPr>
        <p:spPr>
          <a:xfrm>
            <a:off x="797918" y="2884533"/>
            <a:ext cx="5018681" cy="707886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~]$  </a:t>
            </a:r>
            <a:r>
              <a:rPr lang="es-ES" sz="2000" b="1">
                <a:solidFill>
                  <a:srgbClr val="4500F0"/>
                </a:solidFill>
                <a:latin typeface="LiberationMono"/>
              </a:rPr>
              <a:t>rm</a:t>
            </a:r>
            <a:r>
              <a:rPr lang="es-ES" sz="2000" b="1">
                <a:latin typeface="LiberationMono"/>
              </a:rPr>
              <a:t> alphabet/{a..d}.xyz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7F1B5FD-04FE-05C5-2B3C-C3BF7FB69611}"/>
              </a:ext>
            </a:extLst>
          </p:cNvPr>
          <p:cNvSpPr txBox="1"/>
          <p:nvPr/>
        </p:nvSpPr>
        <p:spPr>
          <a:xfrm>
            <a:off x="7443470" y="2418715"/>
            <a:ext cx="416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C00000"/>
                </a:solidFill>
              </a:rPr>
              <a:t>(check everything is synced to abecedario)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96D8BA-7674-9810-5066-0FD11D0C4351}"/>
              </a:ext>
            </a:extLst>
          </p:cNvPr>
          <p:cNvSpPr txBox="1"/>
          <p:nvPr/>
        </p:nvSpPr>
        <p:spPr>
          <a:xfrm>
            <a:off x="797919" y="3351349"/>
            <a:ext cx="6357261" cy="40011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~]$  </a:t>
            </a:r>
            <a:r>
              <a:rPr lang="es-ES" sz="2000" b="1">
                <a:solidFill>
                  <a:srgbClr val="FF0000"/>
                </a:solidFill>
                <a:latin typeface="LiberationMono"/>
              </a:rPr>
              <a:t>rsync  -av  </a:t>
            </a:r>
            <a:r>
              <a:rPr lang="es-ES" sz="2000" b="1">
                <a:latin typeface="LiberationMono"/>
              </a:rPr>
              <a:t>alphabet/  abecedario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8BB4BD5-150C-F424-E9D9-39CBD4D29992}"/>
              </a:ext>
            </a:extLst>
          </p:cNvPr>
          <p:cNvSpPr txBox="1"/>
          <p:nvPr/>
        </p:nvSpPr>
        <p:spPr>
          <a:xfrm>
            <a:off x="7228205" y="3351349"/>
            <a:ext cx="333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C00000"/>
                </a:solidFill>
              </a:rPr>
              <a:t>(check the content in abecedario)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8C6F391-DA19-E7EC-0C0E-2ECF658C3C00}"/>
              </a:ext>
            </a:extLst>
          </p:cNvPr>
          <p:cNvSpPr txBox="1"/>
          <p:nvPr/>
        </p:nvSpPr>
        <p:spPr>
          <a:xfrm>
            <a:off x="792036" y="3818165"/>
            <a:ext cx="7478136" cy="40011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~]$  </a:t>
            </a:r>
            <a:r>
              <a:rPr lang="es-ES" sz="2000" b="1">
                <a:solidFill>
                  <a:srgbClr val="FF0000"/>
                </a:solidFill>
                <a:latin typeface="LiberationMono"/>
              </a:rPr>
              <a:t>rsync  -av  </a:t>
            </a:r>
            <a:r>
              <a:rPr lang="es-ES" sz="2000" b="1">
                <a:solidFill>
                  <a:srgbClr val="FF0000"/>
                </a:solidFill>
                <a:highlight>
                  <a:srgbClr val="FFFF00"/>
                </a:highlight>
                <a:latin typeface="LiberationMono"/>
              </a:rPr>
              <a:t>--delete</a:t>
            </a:r>
            <a:r>
              <a:rPr lang="es-ES" sz="2000" b="1">
                <a:solidFill>
                  <a:srgbClr val="FF0000"/>
                </a:solidFill>
                <a:latin typeface="LiberationMono"/>
              </a:rPr>
              <a:t>  </a:t>
            </a:r>
            <a:r>
              <a:rPr lang="es-ES" sz="2000" b="1">
                <a:latin typeface="LiberationMono"/>
              </a:rPr>
              <a:t>alphabet/  abecedario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CC80C3D-64EF-4816-9E3D-64BB9761B017}"/>
              </a:ext>
            </a:extLst>
          </p:cNvPr>
          <p:cNvSpPr txBox="1"/>
          <p:nvPr/>
        </p:nvSpPr>
        <p:spPr>
          <a:xfrm>
            <a:off x="8270172" y="3833554"/>
            <a:ext cx="333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C00000"/>
                </a:solidFill>
              </a:rPr>
              <a:t>(check the content in abecedario)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35A9551-B436-CE17-8904-1D5498AD338F}"/>
              </a:ext>
            </a:extLst>
          </p:cNvPr>
          <p:cNvSpPr txBox="1"/>
          <p:nvPr/>
        </p:nvSpPr>
        <p:spPr>
          <a:xfrm>
            <a:off x="525336" y="5361549"/>
            <a:ext cx="11260264" cy="40011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s-ES" sz="2000">
                <a:latin typeface="LiberationMono"/>
              </a:rPr>
              <a:t>[me@linuxbox  ~]$  </a:t>
            </a:r>
            <a:r>
              <a:rPr lang="es-ES" sz="2000" b="1">
                <a:solidFill>
                  <a:srgbClr val="FF0000"/>
                </a:solidFill>
                <a:latin typeface="LiberationMono"/>
              </a:rPr>
              <a:t>rsync  -av  --delete </a:t>
            </a:r>
            <a:r>
              <a:rPr lang="es-ES" sz="2000" b="1">
                <a:solidFill>
                  <a:srgbClr val="FF0000"/>
                </a:solidFill>
                <a:highlight>
                  <a:srgbClr val="FFFF00"/>
                </a:highlight>
                <a:latin typeface="LiberationMono"/>
              </a:rPr>
              <a:t>--rsh=ssh</a:t>
            </a:r>
            <a:r>
              <a:rPr lang="es-ES" sz="2000" b="1">
                <a:solidFill>
                  <a:srgbClr val="FF0000"/>
                </a:solidFill>
                <a:latin typeface="LiberationMono"/>
              </a:rPr>
              <a:t>  </a:t>
            </a:r>
            <a:r>
              <a:rPr lang="es-ES" sz="2000" b="1">
                <a:latin typeface="LiberationMono"/>
              </a:rPr>
              <a:t>/home/alumno1/  remote-sys:/backup-home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6A5F6B5-A6FD-EFA1-B2BC-BD3466E5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52745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9C684D1-FB4A-B4CA-1B86-C58430B08867}"/>
              </a:ext>
            </a:extLst>
          </p:cNvPr>
          <p:cNvSpPr txBox="1"/>
          <p:nvPr/>
        </p:nvSpPr>
        <p:spPr>
          <a:xfrm>
            <a:off x="488042" y="1995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i="1" u="none" strike="noStrike" baseline="0">
                <a:latin typeface="LiberationSans-BoldItalic"/>
              </a:rPr>
              <a:t>Regular Expressions</a:t>
            </a:r>
            <a:endParaRPr lang="es-ES" sz="36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3A7175-FE60-63AD-9841-550814307660}"/>
              </a:ext>
            </a:extLst>
          </p:cNvPr>
          <p:cNvSpPr txBox="1"/>
          <p:nvPr/>
        </p:nvSpPr>
        <p:spPr>
          <a:xfrm>
            <a:off x="520700" y="956965"/>
            <a:ext cx="9474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>
                <a:latin typeface="LiberationSerif"/>
              </a:rPr>
              <a:t>&gt; Regular expressions are symbolic notations used to </a:t>
            </a:r>
            <a:r>
              <a:rPr lang="en-US" sz="2000" b="1" i="0" u="sng" strike="noStrike" baseline="0">
                <a:solidFill>
                  <a:srgbClr val="4500F0"/>
                </a:solidFill>
                <a:latin typeface="LiberationSerif"/>
              </a:rPr>
              <a:t>identify patterns </a:t>
            </a:r>
            <a:r>
              <a:rPr lang="en-US" sz="2000" b="0" i="0" u="none" strike="noStrike" baseline="0">
                <a:latin typeface="LiberationSerif"/>
              </a:rPr>
              <a:t>in text.</a:t>
            </a:r>
          </a:p>
          <a:p>
            <a:r>
              <a:rPr lang="en-US" sz="2000">
                <a:latin typeface="LiberationSerif"/>
              </a:rPr>
              <a:t>&gt; Similar to </a:t>
            </a:r>
            <a:r>
              <a:rPr lang="en-US" sz="2000">
                <a:solidFill>
                  <a:srgbClr val="ED03DC"/>
                </a:solidFill>
                <a:latin typeface="LiberationSerif"/>
              </a:rPr>
              <a:t>wildcards</a:t>
            </a:r>
            <a:r>
              <a:rPr lang="en-US" sz="2000">
                <a:latin typeface="LiberationSerif"/>
              </a:rPr>
              <a:t> for matching files and pathnames but much more powerful.</a:t>
            </a:r>
          </a:p>
          <a:p>
            <a:r>
              <a:rPr lang="en-US" sz="2000">
                <a:latin typeface="LiberationSerif"/>
              </a:rPr>
              <a:t>&gt; They are supported by many </a:t>
            </a:r>
            <a:r>
              <a:rPr lang="en-US" sz="2000" b="1">
                <a:latin typeface="LiberationSerif"/>
              </a:rPr>
              <a:t>command line tools </a:t>
            </a:r>
            <a:r>
              <a:rPr lang="en-US" sz="2000">
                <a:latin typeface="LiberationSerif"/>
              </a:rPr>
              <a:t>and </a:t>
            </a:r>
            <a:r>
              <a:rPr lang="en-US" sz="2000" b="1">
                <a:latin typeface="LiberationSerif"/>
              </a:rPr>
              <a:t>programming languages</a:t>
            </a:r>
            <a:r>
              <a:rPr lang="en-US" sz="2000">
                <a:latin typeface="LiberationSerif"/>
              </a:rPr>
              <a:t>.</a:t>
            </a:r>
            <a:endParaRPr lang="es-ES" sz="20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485507-5B0D-0D93-892A-6A3CDD3A7FE0}"/>
              </a:ext>
            </a:extLst>
          </p:cNvPr>
          <p:cNvSpPr txBox="1"/>
          <p:nvPr/>
        </p:nvSpPr>
        <p:spPr>
          <a:xfrm>
            <a:off x="488042" y="3166320"/>
            <a:ext cx="1455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0" u="none" strike="noStrike" baseline="0">
                <a:solidFill>
                  <a:srgbClr val="FF0000"/>
                </a:solidFill>
                <a:latin typeface="LiberationMono-Bold"/>
              </a:rPr>
              <a:t>grep</a:t>
            </a:r>
            <a:endParaRPr lang="es-ES" sz="3200">
              <a:solidFill>
                <a:srgbClr val="FF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3620BC-4053-FF6F-D798-078228163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34" y="3973338"/>
            <a:ext cx="5923809" cy="4190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AED719-CAF6-265A-EB44-931C9000E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67" y="4614629"/>
            <a:ext cx="5390476" cy="4666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799B132-1E19-52DD-5BF5-3D1C6A175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1" y="2157672"/>
            <a:ext cx="5133398" cy="449712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C5FF4AA-76F4-5D65-83E2-6D5DC54F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50867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F469C4F-2F33-9C99-6F51-5451A266C5E6}"/>
              </a:ext>
            </a:extLst>
          </p:cNvPr>
          <p:cNvSpPr txBox="1"/>
          <p:nvPr/>
        </p:nvSpPr>
        <p:spPr>
          <a:xfrm>
            <a:off x="649515" y="1456818"/>
            <a:ext cx="6157685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</a:t>
            </a:r>
            <a:r>
              <a:rPr lang="es-ES" sz="2400" b="1" i="0" u="none" strike="noStrike" baseline="0" err="1">
                <a:latin typeface="LiberationMono-Bold"/>
              </a:rPr>
              <a:t>bzip</a:t>
            </a:r>
            <a:r>
              <a:rPr lang="es-ES" sz="2400" b="1" i="0" u="none" strike="noStrike" baseline="0">
                <a:latin typeface="LiberationMono-Bold"/>
              </a:rPr>
              <a:t>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AC9361-D2E7-0198-80E8-2155CB28CFDD}"/>
              </a:ext>
            </a:extLst>
          </p:cNvPr>
          <p:cNvSpPr txBox="1"/>
          <p:nvPr/>
        </p:nvSpPr>
        <p:spPr>
          <a:xfrm>
            <a:off x="580573" y="330591"/>
            <a:ext cx="1046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latin typeface="LiberationMono-Bold"/>
              </a:rPr>
              <a:t>Use '</a:t>
            </a:r>
            <a:r>
              <a:rPr lang="es-ES" sz="2400" b="1" err="1">
                <a:latin typeface="LiberationMono-Bold"/>
              </a:rPr>
              <a:t>binlist</a:t>
            </a:r>
            <a:r>
              <a:rPr lang="es-ES" sz="2400" b="1">
                <a:latin typeface="LiberationMono-Bold"/>
              </a:rPr>
              <a:t>-#</a:t>
            </a:r>
            <a:r>
              <a:rPr lang="es-ES" sz="2400" b="1" i="0" u="none" strike="noStrike" baseline="0">
                <a:latin typeface="LiberationMono-Bold"/>
              </a:rPr>
              <a:t>.</a:t>
            </a:r>
            <a:r>
              <a:rPr lang="es-ES" sz="2400" b="1" i="0" u="none" strike="noStrike" baseline="0" err="1">
                <a:latin typeface="LiberationMono-Bold"/>
              </a:rPr>
              <a:t>txt</a:t>
            </a:r>
            <a:r>
              <a:rPr lang="es-ES" sz="2400" i="0" u="none" strike="noStrike" baseline="0">
                <a:latin typeface="LiberationMono-Bold"/>
              </a:rPr>
              <a:t>' files (# </a:t>
            </a:r>
            <a:r>
              <a:rPr lang="es-ES" sz="2400" i="0" u="none" strike="noStrike" baseline="0" err="1">
                <a:latin typeface="LiberationMono-Bold"/>
              </a:rPr>
              <a:t>from</a:t>
            </a:r>
            <a:r>
              <a:rPr lang="es-ES" sz="2400" i="0" u="none" strike="noStrike" baseline="0">
                <a:latin typeface="LiberationMono-Bold"/>
              </a:rPr>
              <a:t> 1 </a:t>
            </a:r>
            <a:r>
              <a:rPr lang="es-ES" sz="2400" i="0" u="none" strike="noStrike" baseline="0" err="1">
                <a:latin typeface="LiberationMono-Bold"/>
              </a:rPr>
              <a:t>to</a:t>
            </a:r>
            <a:r>
              <a:rPr lang="es-ES" sz="2400" i="0" u="none" strike="noStrike" baseline="0">
                <a:latin typeface="LiberationMono-Bold"/>
              </a:rPr>
              <a:t> 4) in '/home/alumno1' </a:t>
            </a:r>
            <a:r>
              <a:rPr lang="es-ES" sz="2400" i="0" u="none" strike="noStrike" baseline="0" err="1">
                <a:latin typeface="LiberationMono-Bold"/>
              </a:rPr>
              <a:t>that</a:t>
            </a:r>
            <a:r>
              <a:rPr lang="es-ES" sz="2400" i="0" u="none" strike="noStrike" baseline="0">
                <a:latin typeface="LiberationMono-Bold"/>
              </a:rPr>
              <a:t> </a:t>
            </a:r>
            <a:r>
              <a:rPr lang="es-ES" sz="2400" i="0" u="none" strike="noStrike" baseline="0" err="1">
                <a:latin typeface="LiberationMono-Bold"/>
              </a:rPr>
              <a:t>contains</a:t>
            </a:r>
            <a:r>
              <a:rPr lang="es-ES" sz="2400" i="0" u="none" strike="noStrike" baseline="0">
                <a:latin typeface="LiberationMono-Bold"/>
              </a:rPr>
              <a:t> a </a:t>
            </a:r>
            <a:r>
              <a:rPr lang="es-ES" sz="2400" i="0" u="none" strike="noStrike" baseline="0" err="1">
                <a:latin typeface="LiberationMono-Bold"/>
              </a:rPr>
              <a:t>large</a:t>
            </a:r>
            <a:r>
              <a:rPr lang="es-ES" sz="2400" i="0" u="none" strike="noStrike" baseline="0">
                <a:latin typeface="LiberationMono-Bold"/>
              </a:rPr>
              <a:t> </a:t>
            </a:r>
            <a:r>
              <a:rPr lang="es-ES" sz="2400" i="0" u="none" strike="noStrike" baseline="0" err="1">
                <a:latin typeface="LiberationMono-Bold"/>
              </a:rPr>
              <a:t>list</a:t>
            </a:r>
            <a:r>
              <a:rPr lang="es-ES" sz="2400" i="0" u="none" strike="noStrike" baseline="0">
                <a:latin typeface="LiberationMono-Bold"/>
              </a:rPr>
              <a:t> </a:t>
            </a:r>
            <a:r>
              <a:rPr lang="es-ES" sz="2400" i="0" u="none" strike="noStrike" baseline="0" err="1">
                <a:latin typeface="LiberationMono-Bold"/>
              </a:rPr>
              <a:t>of</a:t>
            </a:r>
            <a:r>
              <a:rPr lang="es-ES" sz="2400" i="0" u="none" strike="noStrike" baseline="0">
                <a:latin typeface="LiberationMono-Bold"/>
              </a:rPr>
              <a:t> </a:t>
            </a:r>
            <a:r>
              <a:rPr lang="es-ES" sz="2400" i="0" u="none" strike="noStrike" baseline="0" err="1">
                <a:latin typeface="LiberationMono-Bold"/>
              </a:rPr>
              <a:t>commands</a:t>
            </a:r>
            <a:r>
              <a:rPr lang="es-ES" sz="2400" i="0" u="none" strike="noStrike" baseline="0">
                <a:latin typeface="LiberationMono-Bold"/>
              </a:rPr>
              <a:t> </a:t>
            </a:r>
            <a:r>
              <a:rPr lang="es-ES" sz="2400" i="0" u="none" strike="noStrike" baseline="0" err="1">
                <a:latin typeface="LiberationMono-Bold"/>
              </a:rPr>
              <a:t>commonly</a:t>
            </a:r>
            <a:r>
              <a:rPr lang="es-ES" sz="2400" i="0" u="none" strike="noStrike" baseline="0">
                <a:latin typeface="LiberationMono-Bold"/>
              </a:rPr>
              <a:t> </a:t>
            </a:r>
            <a:r>
              <a:rPr lang="es-ES" sz="2400" i="0" u="none" strike="noStrike" baseline="0" err="1">
                <a:latin typeface="LiberationMono-Bold"/>
              </a:rPr>
              <a:t>found</a:t>
            </a:r>
            <a:r>
              <a:rPr lang="es-ES" sz="2400" i="0" u="none" strike="noStrike" baseline="0">
                <a:latin typeface="LiberationMono-Bold"/>
              </a:rPr>
              <a:t> in </a:t>
            </a:r>
            <a:r>
              <a:rPr lang="es-ES" sz="2400" i="0" u="none" strike="noStrike" baseline="0" err="1">
                <a:latin typeface="LiberationMono-Bold"/>
              </a:rPr>
              <a:t>any</a:t>
            </a:r>
            <a:r>
              <a:rPr lang="es-ES" sz="2400" i="0" u="none" strike="noStrike" baseline="0">
                <a:latin typeface="LiberationMono-Bold"/>
              </a:rPr>
              <a:t> Linux </a:t>
            </a:r>
            <a:r>
              <a:rPr lang="es-ES" sz="2400" i="0" u="none" strike="noStrike" baseline="0" err="1">
                <a:latin typeface="LiberationMono-Bold"/>
              </a:rPr>
              <a:t>distribution</a:t>
            </a:r>
            <a:r>
              <a:rPr lang="es-ES" sz="2400" i="0" u="none" strike="noStrike" baseline="0">
                <a:latin typeface="LiberationMono-Bold"/>
              </a:rPr>
              <a:t>:</a:t>
            </a:r>
            <a:endParaRPr lang="es-ES" sz="24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C51C46-609C-FC70-B318-E4E5699D780C}"/>
              </a:ext>
            </a:extLst>
          </p:cNvPr>
          <p:cNvSpPr txBox="1"/>
          <p:nvPr/>
        </p:nvSpPr>
        <p:spPr>
          <a:xfrm>
            <a:off x="649515" y="2026423"/>
            <a:ext cx="6157685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-l </a:t>
            </a:r>
            <a:r>
              <a:rPr lang="es-ES" sz="2400" b="1" i="0" u="none" strike="noStrike" baseline="0" err="1">
                <a:latin typeface="LiberationMono-Bold"/>
              </a:rPr>
              <a:t>bzip</a:t>
            </a:r>
            <a:r>
              <a:rPr lang="es-ES" sz="2400" b="1" i="0" u="none" strike="noStrike" baseline="0">
                <a:latin typeface="LiberationMono-Bold"/>
              </a:rPr>
              <a:t>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75A5C8-2F61-CC54-3FB2-D25362ADD41F}"/>
              </a:ext>
            </a:extLst>
          </p:cNvPr>
          <p:cNvSpPr txBox="1"/>
          <p:nvPr/>
        </p:nvSpPr>
        <p:spPr>
          <a:xfrm>
            <a:off x="649515" y="2596028"/>
            <a:ext cx="6157685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-L </a:t>
            </a:r>
            <a:r>
              <a:rPr lang="es-ES" sz="2400" b="1" i="0" u="none" strike="noStrike" baseline="0" err="1">
                <a:latin typeface="LiberationMono-Bold"/>
              </a:rPr>
              <a:t>bzip</a:t>
            </a:r>
            <a:r>
              <a:rPr lang="es-ES" sz="2400" b="1" i="0" u="none" strike="noStrike" baseline="0">
                <a:latin typeface="LiberationMono-Bold"/>
              </a:rPr>
              <a:t>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29FE8E-DC59-65DE-F771-F98B830D9FC1}"/>
              </a:ext>
            </a:extLst>
          </p:cNvPr>
          <p:cNvSpPr txBox="1"/>
          <p:nvPr/>
        </p:nvSpPr>
        <p:spPr>
          <a:xfrm>
            <a:off x="6966858" y="1487704"/>
            <a:ext cx="422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bg1">
                    <a:lumMod val="65000"/>
                  </a:schemeClr>
                </a:solidFill>
              </a:rPr>
              <a:t>matching lines and the file they belong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B3F2A6-58E1-BDCF-6D93-5D132543F150}"/>
              </a:ext>
            </a:extLst>
          </p:cNvPr>
          <p:cNvSpPr txBox="1"/>
          <p:nvPr/>
        </p:nvSpPr>
        <p:spPr>
          <a:xfrm>
            <a:off x="6966858" y="2057254"/>
            <a:ext cx="3512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bg1">
                    <a:lumMod val="65000"/>
                  </a:schemeClr>
                </a:solidFill>
              </a:rPr>
              <a:t>the files containing the matches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461D88-D085-5857-146C-4AE2B8F20F25}"/>
              </a:ext>
            </a:extLst>
          </p:cNvPr>
          <p:cNvSpPr txBox="1"/>
          <p:nvPr/>
        </p:nvSpPr>
        <p:spPr>
          <a:xfrm>
            <a:off x="6966858" y="2626805"/>
            <a:ext cx="3925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bg1">
                    <a:lumMod val="65000"/>
                  </a:schemeClr>
                </a:solidFill>
              </a:rPr>
              <a:t>the files not containing the matches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BDBD57-D034-44C4-93B9-373073F7E567}"/>
              </a:ext>
            </a:extLst>
          </p:cNvPr>
          <p:cNvSpPr txBox="1"/>
          <p:nvPr/>
        </p:nvSpPr>
        <p:spPr>
          <a:xfrm>
            <a:off x="693058" y="361162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0" u="none" strike="noStrike" baseline="0">
                <a:solidFill>
                  <a:srgbClr val="FF0000"/>
                </a:solidFill>
                <a:latin typeface="LiberationSans-Bold"/>
              </a:rPr>
              <a:t>Metacharacters and Literals</a:t>
            </a:r>
            <a:endParaRPr lang="es-ES" sz="3200">
              <a:solidFill>
                <a:srgbClr val="FF000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6418455-50C1-FF24-260F-2F5DF43F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321" y="4579608"/>
            <a:ext cx="6252590" cy="58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942E88E-048A-A08D-A8B0-BB7C95401E31}"/>
              </a:ext>
            </a:extLst>
          </p:cNvPr>
          <p:cNvSpPr txBox="1"/>
          <p:nvPr/>
        </p:nvSpPr>
        <p:spPr>
          <a:xfrm>
            <a:off x="544287" y="4650674"/>
            <a:ext cx="2645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u="none" strike="noStrike" baseline="0">
                <a:solidFill>
                  <a:srgbClr val="0070C0"/>
                </a:solidFill>
                <a:latin typeface="LiberationSans-Bold"/>
              </a:rPr>
              <a:t>Metacharacters:</a:t>
            </a:r>
            <a:endParaRPr lang="es-ES" sz="2400" b="1">
              <a:solidFill>
                <a:srgbClr val="0070C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146D003-7355-C90F-3D95-02407964FA8B}"/>
              </a:ext>
            </a:extLst>
          </p:cNvPr>
          <p:cNvSpPr txBox="1"/>
          <p:nvPr/>
        </p:nvSpPr>
        <p:spPr>
          <a:xfrm>
            <a:off x="544288" y="5717329"/>
            <a:ext cx="501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u="none" strike="noStrike" baseline="0">
                <a:solidFill>
                  <a:srgbClr val="0070C0"/>
                </a:solidFill>
                <a:latin typeface="LiberationSans-Bold"/>
              </a:rPr>
              <a:t>Literals</a:t>
            </a:r>
            <a:r>
              <a:rPr lang="es-ES" sz="2400" i="0" u="none" strike="noStrike" baseline="0">
                <a:solidFill>
                  <a:srgbClr val="0070C0"/>
                </a:solidFill>
                <a:latin typeface="LiberationSans-Bold"/>
              </a:rPr>
              <a:t>: everthing else (e.g. </a:t>
            </a:r>
            <a:r>
              <a:rPr lang="es-ES" sz="2400" b="1" i="0" u="none" strike="noStrike" baseline="0">
                <a:solidFill>
                  <a:srgbClr val="FF66FF"/>
                </a:solidFill>
                <a:latin typeface="LiberationSans-Bold"/>
              </a:rPr>
              <a:t>bzip</a:t>
            </a:r>
            <a:r>
              <a:rPr lang="es-ES" sz="2400" i="0" u="none" strike="noStrike" baseline="0">
                <a:solidFill>
                  <a:srgbClr val="0070C0"/>
                </a:solidFill>
                <a:latin typeface="LiberationSans-Bold"/>
              </a:rPr>
              <a:t>)</a:t>
            </a:r>
            <a:endParaRPr lang="es-ES" sz="2400">
              <a:solidFill>
                <a:srgbClr val="0070C0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FB1B012-DE31-561C-9755-36A435CD6DFE}"/>
              </a:ext>
            </a:extLst>
          </p:cNvPr>
          <p:cNvSpPr txBox="1"/>
          <p:nvPr/>
        </p:nvSpPr>
        <p:spPr>
          <a:xfrm>
            <a:off x="5526754" y="5562109"/>
            <a:ext cx="602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/>
              <a:t>\</a:t>
            </a:r>
            <a:r>
              <a:rPr lang="es-ES" sz="2400"/>
              <a:t> sometimes is used to escape metacharacters and consider them as literals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ED8C892-53BB-3364-83E3-DEFC4049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18094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1A2D90F-9388-9FC5-8674-D15CBAAB6597}"/>
              </a:ext>
            </a:extLst>
          </p:cNvPr>
          <p:cNvSpPr txBox="1"/>
          <p:nvPr/>
        </p:nvSpPr>
        <p:spPr>
          <a:xfrm>
            <a:off x="533400" y="3233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err="1">
                <a:effectLst/>
                <a:latin typeface="Arial" panose="020B0604020202020204" pitchFamily="34" charset="0"/>
              </a:rPr>
              <a:t>The</a:t>
            </a:r>
            <a:r>
              <a:rPr lang="es-ES" sz="2400" b="1">
                <a:effectLst/>
                <a:latin typeface="Arial" panose="020B0604020202020204" pitchFamily="34" charset="0"/>
              </a:rPr>
              <a:t> </a:t>
            </a:r>
            <a:r>
              <a:rPr lang="es-ES" sz="2400" b="1" err="1">
                <a:effectLst/>
                <a:latin typeface="Arial" panose="020B0604020202020204" pitchFamily="34" charset="0"/>
              </a:rPr>
              <a:t>Any</a:t>
            </a:r>
            <a:r>
              <a:rPr lang="es-ES" sz="2400" b="1">
                <a:effectLst/>
                <a:latin typeface="Arial" panose="020B0604020202020204" pitchFamily="34" charset="0"/>
              </a:rPr>
              <a:t> </a:t>
            </a:r>
            <a:r>
              <a:rPr lang="es-ES" sz="2400" b="1" err="1">
                <a:effectLst/>
                <a:latin typeface="Arial" panose="020B0604020202020204" pitchFamily="34" charset="0"/>
              </a:rPr>
              <a:t>Character</a:t>
            </a:r>
            <a:r>
              <a:rPr lang="es-ES" sz="2400" b="1">
                <a:effectLst/>
                <a:latin typeface="Arial" panose="020B0604020202020204" pitchFamily="34" charset="0"/>
              </a:rPr>
              <a:t> (</a:t>
            </a:r>
            <a:r>
              <a:rPr lang="es-ES" sz="2400" b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s-ES" sz="2400" b="1">
                <a:effectLst/>
                <a:latin typeface="Arial" panose="020B0604020202020204" pitchFamily="34" charset="0"/>
              </a:rPr>
              <a:t>)</a:t>
            </a:r>
            <a:endParaRPr lang="es-ES" sz="2400" b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3803791-55EE-7912-35A1-C84F6600987D}"/>
              </a:ext>
            </a:extLst>
          </p:cNvPr>
          <p:cNvSpPr txBox="1"/>
          <p:nvPr/>
        </p:nvSpPr>
        <p:spPr>
          <a:xfrm>
            <a:off x="584200" y="970428"/>
            <a:ext cx="6157685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 '.zip'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836715-E69F-6A68-48CE-58D243C375A9}"/>
              </a:ext>
            </a:extLst>
          </p:cNvPr>
          <p:cNvSpPr txBox="1"/>
          <p:nvPr/>
        </p:nvSpPr>
        <p:spPr>
          <a:xfrm>
            <a:off x="6985000" y="1020285"/>
            <a:ext cx="2320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66FF"/>
                </a:solidFill>
              </a:rPr>
              <a:t>(-h </a:t>
            </a:r>
            <a:r>
              <a:rPr lang="es-ES" sz="2000" err="1">
                <a:solidFill>
                  <a:srgbClr val="FF66FF"/>
                </a:solidFill>
              </a:rPr>
              <a:t>to</a:t>
            </a:r>
            <a:r>
              <a:rPr lang="es-ES" sz="2000">
                <a:solidFill>
                  <a:srgbClr val="FF66FF"/>
                </a:solidFill>
              </a:rPr>
              <a:t> </a:t>
            </a:r>
            <a:r>
              <a:rPr lang="es-ES" sz="2000" err="1">
                <a:solidFill>
                  <a:srgbClr val="FF66FF"/>
                </a:solidFill>
              </a:rPr>
              <a:t>hide</a:t>
            </a:r>
            <a:r>
              <a:rPr lang="es-ES" sz="2000">
                <a:solidFill>
                  <a:srgbClr val="FF66FF"/>
                </a:solidFill>
              </a:rPr>
              <a:t> </a:t>
            </a:r>
            <a:r>
              <a:rPr lang="es-ES" sz="2000" err="1">
                <a:solidFill>
                  <a:srgbClr val="FF66FF"/>
                </a:solidFill>
              </a:rPr>
              <a:t>filename</a:t>
            </a:r>
            <a:r>
              <a:rPr lang="es-ES" sz="2000">
                <a:solidFill>
                  <a:srgbClr val="FF66FF"/>
                </a:solidFill>
              </a:rPr>
              <a:t>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0EFB06-F955-9E8A-6A3F-597F55647A2F}"/>
              </a:ext>
            </a:extLst>
          </p:cNvPr>
          <p:cNvSpPr txBox="1"/>
          <p:nvPr/>
        </p:nvSpPr>
        <p:spPr>
          <a:xfrm>
            <a:off x="533400" y="1625600"/>
            <a:ext cx="737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err="1">
                <a:solidFill>
                  <a:schemeClr val="accent2"/>
                </a:solidFill>
              </a:rPr>
              <a:t>Check</a:t>
            </a:r>
            <a:r>
              <a:rPr lang="es-ES">
                <a:solidFill>
                  <a:schemeClr val="accent2"/>
                </a:solidFill>
              </a:rPr>
              <a:t> </a:t>
            </a:r>
            <a:r>
              <a:rPr lang="es-ES" err="1">
                <a:solidFill>
                  <a:schemeClr val="accent2"/>
                </a:solidFill>
              </a:rPr>
              <a:t>that</a:t>
            </a:r>
            <a:r>
              <a:rPr lang="es-ES">
                <a:solidFill>
                  <a:schemeClr val="accent2"/>
                </a:solidFill>
              </a:rPr>
              <a:t> </a:t>
            </a:r>
            <a:r>
              <a:rPr lang="es-ES" err="1">
                <a:solidFill>
                  <a:schemeClr val="accent2"/>
                </a:solidFill>
              </a:rPr>
              <a:t>all</a:t>
            </a:r>
            <a:r>
              <a:rPr lang="es-ES">
                <a:solidFill>
                  <a:schemeClr val="accent2"/>
                </a:solidFill>
              </a:rPr>
              <a:t> </a:t>
            </a:r>
            <a:r>
              <a:rPr lang="es-ES" err="1">
                <a:solidFill>
                  <a:schemeClr val="accent2"/>
                </a:solidFill>
              </a:rPr>
              <a:t>matches</a:t>
            </a:r>
            <a:r>
              <a:rPr lang="es-ES">
                <a:solidFill>
                  <a:schemeClr val="accent2"/>
                </a:solidFill>
              </a:rPr>
              <a:t> </a:t>
            </a:r>
            <a:r>
              <a:rPr lang="es-ES" err="1">
                <a:solidFill>
                  <a:schemeClr val="accent2"/>
                </a:solidFill>
              </a:rPr>
              <a:t>contain</a:t>
            </a:r>
            <a:r>
              <a:rPr lang="es-ES">
                <a:solidFill>
                  <a:schemeClr val="accent2"/>
                </a:solidFill>
              </a:rPr>
              <a:t> "(</a:t>
            </a:r>
            <a:r>
              <a:rPr lang="es-ES" err="1">
                <a:solidFill>
                  <a:schemeClr val="accent2"/>
                </a:solidFill>
              </a:rPr>
              <a:t>character</a:t>
            </a:r>
            <a:r>
              <a:rPr lang="es-ES">
                <a:solidFill>
                  <a:schemeClr val="accent2"/>
                </a:solidFill>
              </a:rPr>
              <a:t>)zip", so </a:t>
            </a:r>
            <a:r>
              <a:rPr lang="es-ES" err="1">
                <a:solidFill>
                  <a:schemeClr val="accent2"/>
                </a:solidFill>
              </a:rPr>
              <a:t>word</a:t>
            </a:r>
            <a:r>
              <a:rPr lang="es-ES">
                <a:solidFill>
                  <a:schemeClr val="accent2"/>
                </a:solidFill>
              </a:rPr>
              <a:t> "zip" </a:t>
            </a:r>
            <a:r>
              <a:rPr lang="es-ES" err="1">
                <a:solidFill>
                  <a:schemeClr val="accent2"/>
                </a:solidFill>
              </a:rPr>
              <a:t>is</a:t>
            </a:r>
            <a:r>
              <a:rPr lang="es-ES">
                <a:solidFill>
                  <a:schemeClr val="accent2"/>
                </a:solidFill>
              </a:rPr>
              <a:t> </a:t>
            </a:r>
            <a:r>
              <a:rPr lang="es-ES" err="1">
                <a:solidFill>
                  <a:schemeClr val="accent2"/>
                </a:solidFill>
              </a:rPr>
              <a:t>not</a:t>
            </a:r>
            <a:r>
              <a:rPr lang="es-ES">
                <a:solidFill>
                  <a:schemeClr val="accent2"/>
                </a:solidFill>
              </a:rPr>
              <a:t> a match.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088351D-35EB-79E6-C9D3-9782EF1C4A1C}"/>
              </a:ext>
            </a:extLst>
          </p:cNvPr>
          <p:cNvSpPr txBox="1"/>
          <p:nvPr/>
        </p:nvSpPr>
        <p:spPr>
          <a:xfrm>
            <a:off x="533400" y="23738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err="1">
                <a:effectLst/>
                <a:latin typeface="Arial" panose="020B0604020202020204" pitchFamily="34" charset="0"/>
              </a:rPr>
              <a:t>Anchors</a:t>
            </a:r>
            <a:r>
              <a:rPr lang="es-ES" sz="2400" b="1">
                <a:effectLst/>
                <a:latin typeface="Arial" panose="020B0604020202020204" pitchFamily="34" charset="0"/>
              </a:rPr>
              <a:t> (</a:t>
            </a:r>
            <a:r>
              <a:rPr lang="es-ES" sz="2400" b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^</a:t>
            </a:r>
            <a:r>
              <a:rPr lang="es-ES" sz="2400" b="1">
                <a:effectLst/>
                <a:latin typeface="Arial" panose="020B0604020202020204" pitchFamily="34" charset="0"/>
              </a:rPr>
              <a:t> and </a:t>
            </a:r>
            <a:r>
              <a:rPr lang="es-ES" sz="2400" b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$</a:t>
            </a:r>
            <a:r>
              <a:rPr lang="es-ES" sz="2400" b="1">
                <a:effectLst/>
                <a:latin typeface="Arial" panose="020B0604020202020204" pitchFamily="34" charset="0"/>
              </a:rPr>
              <a:t>)</a:t>
            </a:r>
            <a:endParaRPr lang="es-ES" sz="2400" b="1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26CB00-5227-40C8-316A-DDF977BA2D66}"/>
              </a:ext>
            </a:extLst>
          </p:cNvPr>
          <p:cNvSpPr txBox="1"/>
          <p:nvPr/>
        </p:nvSpPr>
        <p:spPr>
          <a:xfrm>
            <a:off x="647700" y="3022039"/>
            <a:ext cx="6157685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 '^zip'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7F5AD77-BAEB-6369-7EB0-23130058E115}"/>
              </a:ext>
            </a:extLst>
          </p:cNvPr>
          <p:cNvSpPr txBox="1"/>
          <p:nvPr/>
        </p:nvSpPr>
        <p:spPr>
          <a:xfrm>
            <a:off x="647699" y="3571770"/>
            <a:ext cx="6157685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 'zip$'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9917E11-A09D-8341-22F4-ACFF787D0EC2}"/>
              </a:ext>
            </a:extLst>
          </p:cNvPr>
          <p:cNvSpPr txBox="1"/>
          <p:nvPr/>
        </p:nvSpPr>
        <p:spPr>
          <a:xfrm>
            <a:off x="647699" y="4121501"/>
            <a:ext cx="6157685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 '^zip$'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55314DE-C3B3-A949-25EE-0C9038874810}"/>
              </a:ext>
            </a:extLst>
          </p:cNvPr>
          <p:cNvSpPr txBox="1"/>
          <p:nvPr/>
        </p:nvSpPr>
        <p:spPr>
          <a:xfrm>
            <a:off x="495300" y="5066268"/>
            <a:ext cx="11264900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b="1" err="1">
                <a:effectLst/>
                <a:latin typeface="Arial" panose="020B0604020202020204" pitchFamily="34" charset="0"/>
              </a:rPr>
              <a:t>Exercise</a:t>
            </a:r>
            <a:r>
              <a:rPr lang="es-ES" sz="2400" b="1">
                <a:effectLst/>
                <a:latin typeface="Arial" panose="020B0604020202020204" pitchFamily="34" charset="0"/>
              </a:rPr>
              <a:t>: A </a:t>
            </a:r>
            <a:r>
              <a:rPr lang="es-ES" sz="2400" b="1" err="1">
                <a:effectLst/>
                <a:latin typeface="Arial" panose="020B0604020202020204" pitchFamily="34" charset="0"/>
              </a:rPr>
              <a:t>Crossword</a:t>
            </a:r>
            <a:r>
              <a:rPr lang="es-ES" sz="2400" b="1">
                <a:effectLst/>
                <a:latin typeface="Arial" panose="020B0604020202020204" pitchFamily="34" charset="0"/>
              </a:rPr>
              <a:t> </a:t>
            </a:r>
            <a:r>
              <a:rPr lang="es-ES" sz="2400" b="1" err="1">
                <a:effectLst/>
                <a:latin typeface="Arial" panose="020B0604020202020204" pitchFamily="34" charset="0"/>
              </a:rPr>
              <a:t>Puzzle</a:t>
            </a:r>
            <a:r>
              <a:rPr lang="es-ES" sz="2400" b="1">
                <a:effectLst/>
                <a:latin typeface="Arial" panose="020B0604020202020204" pitchFamily="34" charset="0"/>
              </a:rPr>
              <a:t> </a:t>
            </a:r>
            <a:r>
              <a:rPr lang="es-ES" sz="2400" b="1" err="1">
                <a:effectLst/>
                <a:latin typeface="Arial" panose="020B0604020202020204" pitchFamily="34" charset="0"/>
              </a:rPr>
              <a:t>Helper</a:t>
            </a:r>
            <a:endParaRPr lang="es-ES" sz="2400" b="1">
              <a:effectLst/>
              <a:latin typeface="Arial" panose="020B0604020202020204" pitchFamily="34" charset="0"/>
            </a:endParaRPr>
          </a:p>
          <a:p>
            <a:endParaRPr lang="es-ES" sz="1600" b="1"/>
          </a:p>
          <a:p>
            <a:pPr algn="l"/>
            <a:r>
              <a:rPr lang="en-US" sz="2400" b="1" i="0" u="none" strike="noStrike" baseline="0">
                <a:latin typeface="LiberationSerif"/>
              </a:rPr>
              <a:t>'words</a:t>
            </a:r>
            <a:r>
              <a:rPr lang="en-US" sz="2400" i="0" u="none" strike="noStrike" baseline="0">
                <a:latin typeface="LiberationSerif"/>
              </a:rPr>
              <a:t>' file in '/home/alumno1' </a:t>
            </a:r>
            <a:r>
              <a:rPr lang="en-US" sz="2400">
                <a:latin typeface="LiberationSerif"/>
              </a:rPr>
              <a:t>contains all the words in a conventional dictionary. Using </a:t>
            </a:r>
            <a:r>
              <a:rPr lang="en-US" sz="2400" b="1" i="1">
                <a:solidFill>
                  <a:srgbClr val="FF66FF"/>
                </a:solidFill>
                <a:latin typeface="LiberationSerif"/>
              </a:rPr>
              <a:t>grep</a:t>
            </a:r>
            <a:r>
              <a:rPr lang="en-US" sz="2400">
                <a:latin typeface="LiberationSerif"/>
              </a:rPr>
              <a:t> reply to:</a:t>
            </a:r>
            <a:r>
              <a:rPr lang="en-US" sz="2400" i="0" u="none" strike="noStrike" baseline="0">
                <a:latin typeface="LiberationSerif"/>
              </a:rPr>
              <a:t> </a:t>
            </a:r>
            <a:r>
              <a:rPr lang="en-US" sz="2400" b="1" i="0" u="none" strike="noStrike" baseline="0">
                <a:solidFill>
                  <a:srgbClr val="FFC000"/>
                </a:solidFill>
                <a:latin typeface="LiberationSerif"/>
              </a:rPr>
              <a:t>what’s a five-letter word whose third letter is ‘j’ and last letter is ‘r’?</a:t>
            </a:r>
            <a:endParaRPr lang="es-ES" sz="2400" b="1">
              <a:solidFill>
                <a:srgbClr val="FFC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A100EA-56A1-FEF8-442F-39AD14D8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80223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A23CBB8-AEDF-5938-EA66-B28749A510BB}"/>
              </a:ext>
            </a:extLst>
          </p:cNvPr>
          <p:cNvSpPr txBox="1"/>
          <p:nvPr/>
        </p:nvSpPr>
        <p:spPr>
          <a:xfrm>
            <a:off x="364670" y="277977"/>
            <a:ext cx="9020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Arial" panose="020B0604020202020204" pitchFamily="34" charset="0"/>
              </a:rPr>
              <a:t>Bracket Expressions (</a:t>
            </a:r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[ ]</a:t>
            </a:r>
            <a:r>
              <a:rPr lang="en-US" sz="2800" b="1">
                <a:effectLst/>
                <a:latin typeface="Arial" panose="020B0604020202020204" pitchFamily="34" charset="0"/>
              </a:rPr>
              <a:t>)</a:t>
            </a:r>
            <a:endParaRPr lang="es-ES" sz="2800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431A9E-E732-4C50-9B97-356F6D7C6CEF}"/>
              </a:ext>
            </a:extLst>
          </p:cNvPr>
          <p:cNvSpPr txBox="1"/>
          <p:nvPr/>
        </p:nvSpPr>
        <p:spPr>
          <a:xfrm>
            <a:off x="644072" y="1166025"/>
            <a:ext cx="65786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 '[</a:t>
            </a:r>
            <a:r>
              <a:rPr lang="es-ES" sz="2400" b="1" i="0" u="none" strike="noStrike" baseline="0" err="1">
                <a:latin typeface="LiberationMono-Bold"/>
              </a:rPr>
              <a:t>bg</a:t>
            </a:r>
            <a:r>
              <a:rPr lang="es-ES" sz="2400" b="1" i="0" u="none" strike="noStrike" baseline="0">
                <a:latin typeface="LiberationMono-Bold"/>
              </a:rPr>
              <a:t>]zip'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05ADFD1-E1C0-5333-8094-FF79FB9E2E79}"/>
              </a:ext>
            </a:extLst>
          </p:cNvPr>
          <p:cNvSpPr txBox="1"/>
          <p:nvPr/>
        </p:nvSpPr>
        <p:spPr>
          <a:xfrm>
            <a:off x="644072" y="1779697"/>
            <a:ext cx="65786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 '[^bg]zip'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1EDC9D-9CC7-6FCC-3037-DD74B3E16C9F}"/>
              </a:ext>
            </a:extLst>
          </p:cNvPr>
          <p:cNvSpPr txBox="1"/>
          <p:nvPr/>
        </p:nvSpPr>
        <p:spPr>
          <a:xfrm>
            <a:off x="7260772" y="1769229"/>
            <a:ext cx="3535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rgbClr val="FF66FF"/>
                </a:solidFill>
              </a:rPr>
              <a:t>(</a:t>
            </a:r>
            <a:r>
              <a:rPr lang="es-ES" sz="2000" u="sng" err="1">
                <a:solidFill>
                  <a:srgbClr val="FF66FF"/>
                </a:solidFill>
              </a:rPr>
              <a:t>negation</a:t>
            </a:r>
            <a:r>
              <a:rPr lang="es-ES" sz="2000">
                <a:solidFill>
                  <a:srgbClr val="FF66FF"/>
                </a:solidFill>
              </a:rPr>
              <a:t> </a:t>
            </a:r>
            <a:r>
              <a:rPr lang="es-ES" sz="2000" err="1">
                <a:solidFill>
                  <a:srgbClr val="FF66FF"/>
                </a:solidFill>
              </a:rPr>
              <a:t>with</a:t>
            </a:r>
            <a:r>
              <a:rPr lang="es-ES" sz="2000">
                <a:solidFill>
                  <a:srgbClr val="FF66FF"/>
                </a:solidFill>
              </a:rPr>
              <a:t> a </a:t>
            </a:r>
            <a:r>
              <a:rPr lang="es-ES" sz="2000" err="1">
                <a:solidFill>
                  <a:srgbClr val="FF66FF"/>
                </a:solidFill>
              </a:rPr>
              <a:t>caret</a:t>
            </a:r>
            <a:r>
              <a:rPr lang="es-ES" sz="2000">
                <a:solidFill>
                  <a:srgbClr val="FF66FF"/>
                </a:solidFill>
              </a:rPr>
              <a:t> ^ symbol)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77B638-65DA-0DFE-70F7-AA67289FEA85}"/>
              </a:ext>
            </a:extLst>
          </p:cNvPr>
          <p:cNvSpPr txBox="1"/>
          <p:nvPr/>
        </p:nvSpPr>
        <p:spPr>
          <a:xfrm>
            <a:off x="682172" y="2835625"/>
            <a:ext cx="106807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'^[ABCDEFGHIJKLMNOPQRSTUVWXYZ]'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4D3295-E5E1-DF82-EAB8-2A4799DA8351}"/>
              </a:ext>
            </a:extLst>
          </p:cNvPr>
          <p:cNvSpPr txBox="1"/>
          <p:nvPr/>
        </p:nvSpPr>
        <p:spPr>
          <a:xfrm>
            <a:off x="593273" y="24279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solidFill>
                  <a:srgbClr val="4500F0"/>
                </a:solidFill>
                <a:effectLst/>
                <a:latin typeface="Arial" panose="020B0604020202020204" pitchFamily="34" charset="0"/>
              </a:rPr>
              <a:t>Character Ranges</a:t>
            </a:r>
            <a:endParaRPr lang="es-ES" b="1">
              <a:solidFill>
                <a:srgbClr val="450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1997F8-B8CD-FCBD-995F-545872AFA898}"/>
              </a:ext>
            </a:extLst>
          </p:cNvPr>
          <p:cNvSpPr txBox="1"/>
          <p:nvPr/>
        </p:nvSpPr>
        <p:spPr>
          <a:xfrm>
            <a:off x="682172" y="3424417"/>
            <a:ext cx="106807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'^[A-Z]'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2FD51F9-3EFE-39C4-3CB4-BC73FE287C07}"/>
              </a:ext>
            </a:extLst>
          </p:cNvPr>
          <p:cNvSpPr txBox="1"/>
          <p:nvPr/>
        </p:nvSpPr>
        <p:spPr>
          <a:xfrm>
            <a:off x="682172" y="4013209"/>
            <a:ext cx="10680700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-h '^[A-Za-z0-9]'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CFAA01-30EE-DCAD-B651-F91FBF0CC151}"/>
              </a:ext>
            </a:extLst>
          </p:cNvPr>
          <p:cNvSpPr txBox="1"/>
          <p:nvPr/>
        </p:nvSpPr>
        <p:spPr>
          <a:xfrm>
            <a:off x="593273" y="4626981"/>
            <a:ext cx="9933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accent2"/>
                </a:solidFill>
              </a:rPr>
              <a:t>(we can include a dash character by putting it in the beginning of the bracket), e.g. </a:t>
            </a:r>
            <a:r>
              <a:rPr lang="es-ES" sz="2400" b="1">
                <a:solidFill>
                  <a:srgbClr val="FF0000"/>
                </a:solidFill>
              </a:rPr>
              <a:t>'^[-A-Z]'</a:t>
            </a:r>
            <a:endParaRPr lang="es-ES" sz="2000" b="1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071568A-1ACB-15CF-00EE-B0C3F2CC8A7B}"/>
              </a:ext>
            </a:extLst>
          </p:cNvPr>
          <p:cNvSpPr txBox="1"/>
          <p:nvPr/>
        </p:nvSpPr>
        <p:spPr>
          <a:xfrm>
            <a:off x="446089" y="5282178"/>
            <a:ext cx="11231083" cy="12618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i="0" u="none" strike="noStrike" baseline="0">
                <a:latin typeface="LiberationSerif"/>
              </a:rPr>
              <a:t>Exercise: Wrong Numbers</a:t>
            </a:r>
            <a:br>
              <a:rPr lang="en-US" sz="2400" i="0" u="none" strike="noStrike" baseline="0">
                <a:latin typeface="LiberationSerif"/>
              </a:rPr>
            </a:br>
            <a:r>
              <a:rPr lang="en-US" sz="2400" i="0" u="none" strike="noStrike" baseline="0">
                <a:solidFill>
                  <a:srgbClr val="FFC000"/>
                </a:solidFill>
                <a:latin typeface="LiberationSerif"/>
              </a:rPr>
              <a:t>Use '</a:t>
            </a:r>
            <a:r>
              <a:rPr lang="en-US" sz="2400" b="1" i="0" u="none" strike="noStrike" baseline="0">
                <a:solidFill>
                  <a:srgbClr val="FFC000"/>
                </a:solidFill>
                <a:latin typeface="LiberationSerif"/>
              </a:rPr>
              <a:t>phonelist.txt</a:t>
            </a:r>
            <a:r>
              <a:rPr lang="en-US" sz="2400" i="0" u="none" strike="noStrike" baseline="0">
                <a:solidFill>
                  <a:srgbClr val="FFC000"/>
                </a:solidFill>
                <a:latin typeface="LiberationSerif"/>
              </a:rPr>
              <a:t>' file in '/home/alumno1' to get the phone numbers that do not fit the official format of (###) ###-####</a:t>
            </a:r>
            <a:endParaRPr lang="es-ES" sz="240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06D46DA-B612-D8DD-E3C6-F76FF080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49310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A1DF2CF-AF52-52BB-7438-C683F5E450F0}"/>
              </a:ext>
            </a:extLst>
          </p:cNvPr>
          <p:cNvSpPr txBox="1"/>
          <p:nvPr/>
        </p:nvSpPr>
        <p:spPr>
          <a:xfrm>
            <a:off x="407350" y="29966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Extended Regular Expressions</a:t>
            </a:r>
            <a:endParaRPr lang="es-ES" sz="2800" b="1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86F2E6-6378-BAF6-9DB3-7BCE2FB3DB22}"/>
              </a:ext>
            </a:extLst>
          </p:cNvPr>
          <p:cNvSpPr txBox="1"/>
          <p:nvPr/>
        </p:nvSpPr>
        <p:spPr>
          <a:xfrm>
            <a:off x="774107" y="1295327"/>
            <a:ext cx="609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>
                <a:latin typeface="LiberationSerif-Italic"/>
              </a:rPr>
              <a:t>B</a:t>
            </a:r>
            <a:r>
              <a:rPr lang="es-ES" sz="2400" b="0" i="1" u="none" strike="noStrike" baseline="0">
                <a:latin typeface="LiberationSerif-Italic"/>
              </a:rPr>
              <a:t>asic Regular Expressions (BRE)</a:t>
            </a:r>
            <a:endParaRPr lang="es-ES" sz="24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66438D2-3D30-AAE4-6816-8FE6E323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053" y="1222541"/>
            <a:ext cx="2723809" cy="561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2B8AED-1C9B-68FD-2E66-AFCF6793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492" y="2063582"/>
            <a:ext cx="3076190" cy="62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68E53A-45ED-BF9C-56C7-175CA2E177FE}"/>
              </a:ext>
            </a:extLst>
          </p:cNvPr>
          <p:cNvSpPr txBox="1"/>
          <p:nvPr/>
        </p:nvSpPr>
        <p:spPr>
          <a:xfrm>
            <a:off x="774107" y="2114857"/>
            <a:ext cx="609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>
                <a:latin typeface="LiberationSerif-Italic"/>
              </a:rPr>
              <a:t>Extended</a:t>
            </a:r>
            <a:r>
              <a:rPr lang="es-ES" sz="2400" b="0" i="1" u="none" strike="noStrike" baseline="0">
                <a:latin typeface="LiberationSerif-Italic"/>
              </a:rPr>
              <a:t> Regular Expressions (ERE)</a:t>
            </a:r>
            <a:endParaRPr lang="es-ES" sz="24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CE8E05-E349-0D94-EB9D-8F2F546B7296}"/>
              </a:ext>
            </a:extLst>
          </p:cNvPr>
          <p:cNvSpPr txBox="1"/>
          <p:nvPr/>
        </p:nvSpPr>
        <p:spPr>
          <a:xfrm>
            <a:off x="547465" y="3124200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0" u="none" strike="noStrike" baseline="0">
                <a:latin typeface="LiberationSans-Bold"/>
              </a:rPr>
              <a:t>Alternation ( </a:t>
            </a:r>
            <a:r>
              <a:rPr lang="es-ES" sz="2800" b="1" i="0" u="none" strike="noStrike" baseline="0">
                <a:solidFill>
                  <a:srgbClr val="FF0000"/>
                </a:solidFill>
                <a:latin typeface="LiberationSans-Bold"/>
              </a:rPr>
              <a:t>(...|...) </a:t>
            </a:r>
            <a:r>
              <a:rPr lang="es-ES" sz="2800" b="1" i="0" u="none" strike="noStrike" baseline="0">
                <a:latin typeface="LiberationSans-Bold"/>
              </a:rPr>
              <a:t>)</a:t>
            </a:r>
            <a:endParaRPr lang="es-ES" sz="28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690FB9B-EF4C-81E3-084C-9EF1AD8A5C96}"/>
              </a:ext>
            </a:extLst>
          </p:cNvPr>
          <p:cNvSpPr txBox="1"/>
          <p:nvPr/>
        </p:nvSpPr>
        <p:spPr>
          <a:xfrm>
            <a:off x="948761" y="3828192"/>
            <a:ext cx="8786857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echo  "AAA"  |  </a:t>
            </a:r>
            <a:r>
              <a:rPr lang="es-ES" sz="2400" b="1" i="0" u="none" strike="noStrike" baseline="0">
                <a:latin typeface="LiberationMono-Bold"/>
              </a:rPr>
              <a:t>grep  -E  'AAA|BBB'</a:t>
            </a:r>
            <a:endParaRPr lang="es-ES" sz="2400" b="1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FA804D1-26CF-5081-39BC-12E55EEBE029}"/>
              </a:ext>
            </a:extLst>
          </p:cNvPr>
          <p:cNvSpPr txBox="1"/>
          <p:nvPr/>
        </p:nvSpPr>
        <p:spPr>
          <a:xfrm>
            <a:off x="948761" y="4269065"/>
            <a:ext cx="8786857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echo  "BBB"  |  </a:t>
            </a:r>
            <a:r>
              <a:rPr lang="es-ES" sz="2400" b="1" i="0" u="none" strike="noStrike" baseline="0">
                <a:latin typeface="LiberationMono-Bold"/>
              </a:rPr>
              <a:t>grep  -E  'AAA|BBB'</a:t>
            </a:r>
            <a:endParaRPr lang="es-ES" sz="2400" b="1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F31B1CC-D431-4FE3-A852-78B290987F86}"/>
              </a:ext>
            </a:extLst>
          </p:cNvPr>
          <p:cNvSpPr txBox="1"/>
          <p:nvPr/>
        </p:nvSpPr>
        <p:spPr>
          <a:xfrm>
            <a:off x="948760" y="4709938"/>
            <a:ext cx="8786857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echo  "CCC"  |  </a:t>
            </a:r>
            <a:r>
              <a:rPr lang="es-ES" sz="2400" b="1" i="0" u="none" strike="noStrike" baseline="0">
                <a:latin typeface="LiberationMono-Bold"/>
              </a:rPr>
              <a:t>grep  -E  'AAA|BBB'</a:t>
            </a:r>
            <a:endParaRPr lang="es-ES" sz="2400" b="1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5E6E6C7-0E43-64E3-1A2B-BDAB747BC863}"/>
              </a:ext>
            </a:extLst>
          </p:cNvPr>
          <p:cNvSpPr txBox="1"/>
          <p:nvPr/>
        </p:nvSpPr>
        <p:spPr>
          <a:xfrm>
            <a:off x="948760" y="5499863"/>
            <a:ext cx="8786857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-Eh  '^(bz|gz|zip)'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C2A673E-51A1-4071-F6AB-B1FC3EA055EF}"/>
              </a:ext>
            </a:extLst>
          </p:cNvPr>
          <p:cNvSpPr txBox="1"/>
          <p:nvPr/>
        </p:nvSpPr>
        <p:spPr>
          <a:xfrm>
            <a:off x="948760" y="6058955"/>
            <a:ext cx="8786857" cy="461665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r>
              <a:rPr lang="es-ES" sz="2400" i="0" u="none" strike="noStrike" baseline="0">
                <a:latin typeface="LiberationMono-Bold"/>
              </a:rPr>
              <a:t>[</a:t>
            </a:r>
            <a:r>
              <a:rPr lang="es-ES" sz="2400" i="0" u="none" strike="noStrike" baseline="0" err="1">
                <a:latin typeface="LiberationMono-Bold"/>
              </a:rPr>
              <a:t>me@linuxbox</a:t>
            </a:r>
            <a:r>
              <a:rPr lang="es-ES" sz="2400" i="0" u="none" strike="noStrike" baseline="0">
                <a:latin typeface="LiberationMono-Bold"/>
              </a:rPr>
              <a:t>  ~]$  </a:t>
            </a:r>
            <a:r>
              <a:rPr lang="es-ES" sz="2400" b="1" i="0" u="none" strike="noStrike" baseline="0">
                <a:latin typeface="LiberationMono-Bold"/>
              </a:rPr>
              <a:t>grep  -Eh  '(^bz|gz|zip)'  </a:t>
            </a:r>
            <a:r>
              <a:rPr lang="es-ES" sz="2400" b="1">
                <a:latin typeface="LiberationMono-Bold"/>
              </a:rPr>
              <a:t>binlist-*</a:t>
            </a:r>
            <a:r>
              <a:rPr lang="es-ES" sz="2400" b="1" i="0" u="none" strike="noStrike" baseline="0">
                <a:latin typeface="LiberationMono-Bold"/>
              </a:rPr>
              <a:t>.txt</a:t>
            </a:r>
            <a:endParaRPr lang="es-ES" sz="2400" b="1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32B4AC28-C1FD-1689-3DD9-6DCBD2E986D2}"/>
              </a:ext>
            </a:extLst>
          </p:cNvPr>
          <p:cNvCxnSpPr>
            <a:endCxn id="13" idx="3"/>
          </p:cNvCxnSpPr>
          <p:nvPr/>
        </p:nvCxnSpPr>
        <p:spPr>
          <a:xfrm flipV="1">
            <a:off x="6248400" y="3476625"/>
            <a:ext cx="390525" cy="397478"/>
          </a:xfrm>
          <a:prstGeom prst="straightConnector1">
            <a:avLst/>
          </a:prstGeom>
          <a:ln>
            <a:solidFill>
              <a:srgbClr val="ED03DC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19BEB0A-0079-9362-A9C1-5FB994065C8A}"/>
              </a:ext>
            </a:extLst>
          </p:cNvPr>
          <p:cNvSpPr txBox="1"/>
          <p:nvPr/>
        </p:nvSpPr>
        <p:spPr>
          <a:xfrm>
            <a:off x="6657975" y="3154106"/>
            <a:ext cx="392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ED03DC"/>
                </a:solidFill>
              </a:rPr>
              <a:t>for ERE, equivalent to </a:t>
            </a:r>
            <a:r>
              <a:rPr lang="es-ES" b="1">
                <a:solidFill>
                  <a:srgbClr val="ED03DC"/>
                </a:solidFill>
              </a:rPr>
              <a:t>egrep </a:t>
            </a:r>
            <a:r>
              <a:rPr lang="es-ES">
                <a:solidFill>
                  <a:srgbClr val="ED03DC"/>
                </a:solidFill>
              </a:rPr>
              <a:t>command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8F7699E-4211-7416-AC9D-6B3206B1576A}"/>
              </a:ext>
            </a:extLst>
          </p:cNvPr>
          <p:cNvSpPr txBox="1"/>
          <p:nvPr/>
        </p:nvSpPr>
        <p:spPr>
          <a:xfrm>
            <a:off x="8205044" y="605429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>
                <a:solidFill>
                  <a:schemeClr val="accent2"/>
                </a:solidFill>
              </a:rPr>
              <a:t>???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9F0A3FB-747B-6EBE-B597-C741350A6ECF}"/>
              </a:ext>
            </a:extLst>
          </p:cNvPr>
          <p:cNvSpPr txBox="1"/>
          <p:nvPr/>
        </p:nvSpPr>
        <p:spPr>
          <a:xfrm>
            <a:off x="9982200" y="5435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accent2"/>
                </a:solidFill>
              </a:rPr>
              <a:t>parentheses </a:t>
            </a:r>
            <a:r>
              <a:rPr lang="es-ES" b="1">
                <a:solidFill>
                  <a:schemeClr val="accent2"/>
                </a:solidFill>
              </a:rPr>
              <a:t>()</a:t>
            </a:r>
            <a:r>
              <a:rPr lang="es-ES">
                <a:solidFill>
                  <a:schemeClr val="accent2"/>
                </a:solidFill>
              </a:rPr>
              <a:t> for </a:t>
            </a:r>
            <a:r>
              <a:rPr lang="es-ES" b="1">
                <a:solidFill>
                  <a:schemeClr val="accent2"/>
                </a:solidFill>
              </a:rPr>
              <a:t>grouping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FF38ED7-1050-236B-CC3B-DC64DAF2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99-E9DE-418E-8049-262ACD18D312}" type="slidenum">
              <a:rPr lang="ca-ES" smtClean="0"/>
              <a:t>99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1464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28454</TotalTime>
  <Words>13175</Words>
  <Application>Microsoft Office PowerPoint</Application>
  <PresentationFormat>Panorámica</PresentationFormat>
  <Paragraphs>1813</Paragraphs>
  <Slides>149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149</vt:i4>
      </vt:variant>
    </vt:vector>
  </HeadingPairs>
  <TitlesOfParts>
    <vt:vector size="166" baseType="lpstr">
      <vt:lpstr>Arial</vt:lpstr>
      <vt:lpstr>Arial Unicode MS</vt:lpstr>
      <vt:lpstr>Calibri</vt:lpstr>
      <vt:lpstr>Calibri Light</vt:lpstr>
      <vt:lpstr>LiberationMono</vt:lpstr>
      <vt:lpstr>LiberationMono-Bold</vt:lpstr>
      <vt:lpstr>LiberationMono-BoldItalic</vt:lpstr>
      <vt:lpstr>LiberationMono-Italic</vt:lpstr>
      <vt:lpstr>LiberationSans</vt:lpstr>
      <vt:lpstr>LiberationSans-Bold</vt:lpstr>
      <vt:lpstr>LiberationSans-BoldItalic</vt:lpstr>
      <vt:lpstr>LiberationSerif</vt:lpstr>
      <vt:lpstr>LiberationSerifBold</vt:lpstr>
      <vt:lpstr>LiberationSerif-Italic</vt:lpstr>
      <vt:lpstr>OpenSymbol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Joaquin Calbo</dc:creator>
  <cp:lastModifiedBy>Joaquin Calbo Roig</cp:lastModifiedBy>
  <cp:revision>276</cp:revision>
  <dcterms:created xsi:type="dcterms:W3CDTF">2020-09-08T15:43:27Z</dcterms:created>
  <dcterms:modified xsi:type="dcterms:W3CDTF">2022-10-26T16:11:18Z</dcterms:modified>
</cp:coreProperties>
</file>